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69" r:id="rId1"/>
  </p:sldMasterIdLst>
  <p:notesMasterIdLst>
    <p:notesMasterId r:id="rId7"/>
  </p:notesMasterIdLst>
  <p:sldIdLst>
    <p:sldId id="268" r:id="rId2"/>
    <p:sldId id="270" r:id="rId3"/>
    <p:sldId id="264" r:id="rId4"/>
    <p:sldId id="267" r:id="rId5"/>
    <p:sldId id="265"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0" pos="4320" userDrawn="1">
          <p15:clr>
            <a:srgbClr val="A4A3A4"/>
          </p15:clr>
        </p15:guide>
        <p15:guide id="11" orient="horz"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6" d="100"/>
          <a:sy n="46" d="100"/>
        </p:scale>
        <p:origin x="2212" y="44"/>
      </p:cViewPr>
      <p:guideLst>
        <p:guide pos="4320"/>
        <p:guide orient="horz"/>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101F33-29EE-4923-B5C8-99C1537816E5}" type="datetimeFigureOut">
              <a:rPr lang="en-US" smtClean="0"/>
              <a:t>12/12/2019</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42396B-C529-4D23-9EF2-E69612924C9E}" type="slidenum">
              <a:rPr lang="en-US" smtClean="0"/>
              <a:t>‹#›</a:t>
            </a:fld>
            <a:endParaRPr lang="en-US"/>
          </a:p>
        </p:txBody>
      </p:sp>
    </p:spTree>
    <p:extLst>
      <p:ext uri="{BB962C8B-B14F-4D97-AF65-F5344CB8AC3E}">
        <p14:creationId xmlns:p14="http://schemas.microsoft.com/office/powerpoint/2010/main" val="446374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0613" y="1143000"/>
            <a:ext cx="21367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E67360-ACA3-4987-982D-7FD3B6AAB2DB}" type="slidenum">
              <a:rPr lang="en-US" smtClean="0"/>
              <a:t>2</a:t>
            </a:fld>
            <a:endParaRPr lang="en-US" dirty="0"/>
          </a:p>
        </p:txBody>
      </p:sp>
    </p:spTree>
    <p:extLst>
      <p:ext uri="{BB962C8B-B14F-4D97-AF65-F5344CB8AC3E}">
        <p14:creationId xmlns:p14="http://schemas.microsoft.com/office/powerpoint/2010/main" val="983281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0613" y="1143000"/>
            <a:ext cx="21367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E67360-ACA3-4987-982D-7FD3B6AAB2DB}" type="slidenum">
              <a:rPr lang="en-US" smtClean="0"/>
              <a:t>3</a:t>
            </a:fld>
            <a:endParaRPr lang="en-US" dirty="0"/>
          </a:p>
        </p:txBody>
      </p:sp>
    </p:spTree>
    <p:extLst>
      <p:ext uri="{BB962C8B-B14F-4D97-AF65-F5344CB8AC3E}">
        <p14:creationId xmlns:p14="http://schemas.microsoft.com/office/powerpoint/2010/main" val="2381057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0613" y="1143000"/>
            <a:ext cx="21367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E67360-ACA3-4987-982D-7FD3B6AAB2DB}" type="slidenum">
              <a:rPr lang="en-US" smtClean="0"/>
              <a:t>4</a:t>
            </a:fld>
            <a:endParaRPr lang="en-US" dirty="0"/>
          </a:p>
        </p:txBody>
      </p:sp>
    </p:spTree>
    <p:extLst>
      <p:ext uri="{BB962C8B-B14F-4D97-AF65-F5344CB8AC3E}">
        <p14:creationId xmlns:p14="http://schemas.microsoft.com/office/powerpoint/2010/main" val="23444401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844095" y="929448"/>
            <a:ext cx="4930902" cy="224536"/>
          </a:xfrm>
          <a:prstGeom prst="rect">
            <a:avLst/>
          </a:prstGeom>
          <a:noFill/>
          <a:ln>
            <a:noFill/>
          </a:ln>
        </p:spPr>
      </p:pic>
    </p:spTree>
    <p:extLst>
      <p:ext uri="{BB962C8B-B14F-4D97-AF65-F5344CB8AC3E}">
        <p14:creationId xmlns:p14="http://schemas.microsoft.com/office/powerpoint/2010/main" val="236716749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8615" y="3302000"/>
            <a:ext cx="5392374" cy="880533"/>
          </a:xfrm>
        </p:spPr>
        <p:txBody>
          <a:bodyPr anchor="b" anchorCtr="0">
            <a:noAutofit/>
          </a:bodyPr>
          <a:lstStyle>
            <a:lvl1pPr algn="l">
              <a:defRPr sz="2800"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318615" y="4182533"/>
            <a:ext cx="5392374" cy="770467"/>
          </a:xfrm>
        </p:spPr>
        <p:txBody>
          <a:bodyPr>
            <a:noAutofit/>
          </a:bodyPr>
          <a:lstStyle>
            <a:lvl1pPr marL="0" indent="0" algn="l">
              <a:buNone/>
              <a:defRPr sz="2200" b="0">
                <a:solidFill>
                  <a:schemeClr val="tx1">
                    <a:lumMod val="60000"/>
                    <a:lumOff val="40000"/>
                  </a:schemeClr>
                </a:solidFill>
              </a:defRPr>
            </a:lvl1pPr>
            <a:lvl2pPr marL="331511" indent="0" algn="ctr">
              <a:buNone/>
              <a:defRPr>
                <a:solidFill>
                  <a:schemeClr val="tx1">
                    <a:tint val="75000"/>
                  </a:schemeClr>
                </a:solidFill>
              </a:defRPr>
            </a:lvl2pPr>
            <a:lvl3pPr marL="663020" indent="0" algn="ctr">
              <a:buNone/>
              <a:defRPr>
                <a:solidFill>
                  <a:schemeClr val="tx1">
                    <a:tint val="75000"/>
                  </a:schemeClr>
                </a:solidFill>
              </a:defRPr>
            </a:lvl3pPr>
            <a:lvl4pPr marL="994530" indent="0" algn="ctr">
              <a:buNone/>
              <a:defRPr>
                <a:solidFill>
                  <a:schemeClr val="tx1">
                    <a:tint val="75000"/>
                  </a:schemeClr>
                </a:solidFill>
              </a:defRPr>
            </a:lvl4pPr>
            <a:lvl5pPr marL="1326040" indent="0" algn="ctr">
              <a:buNone/>
              <a:defRPr>
                <a:solidFill>
                  <a:schemeClr val="tx1">
                    <a:tint val="75000"/>
                  </a:schemeClr>
                </a:solidFill>
              </a:defRPr>
            </a:lvl5pPr>
            <a:lvl6pPr marL="1657550" indent="0" algn="ctr">
              <a:buNone/>
              <a:defRPr>
                <a:solidFill>
                  <a:schemeClr val="tx1">
                    <a:tint val="75000"/>
                  </a:schemeClr>
                </a:solidFill>
              </a:defRPr>
            </a:lvl6pPr>
            <a:lvl7pPr marL="1989060" indent="0" algn="ctr">
              <a:buNone/>
              <a:defRPr>
                <a:solidFill>
                  <a:schemeClr val="tx1">
                    <a:tint val="75000"/>
                  </a:schemeClr>
                </a:solidFill>
              </a:defRPr>
            </a:lvl7pPr>
            <a:lvl8pPr marL="2320570" indent="0" algn="ctr">
              <a:buNone/>
              <a:defRPr>
                <a:solidFill>
                  <a:schemeClr val="tx1">
                    <a:tint val="75000"/>
                  </a:schemeClr>
                </a:solidFill>
              </a:defRPr>
            </a:lvl8pPr>
            <a:lvl9pPr marL="2652080" indent="0" algn="ctr">
              <a:buNone/>
              <a:defRPr>
                <a:solidFill>
                  <a:schemeClr val="tx1">
                    <a:tint val="75000"/>
                  </a:schemeClr>
                </a:solidFill>
              </a:defRPr>
            </a:lvl9pPr>
          </a:lstStyle>
          <a:p>
            <a:r>
              <a:rPr lang="en-US" dirty="0"/>
              <a:t>Click to edit Master subtitle style</a:t>
            </a:r>
          </a:p>
        </p:txBody>
      </p:sp>
      <p:sp>
        <p:nvSpPr>
          <p:cNvPr id="24" name="Rectangle 23"/>
          <p:cNvSpPr/>
          <p:nvPr/>
        </p:nvSpPr>
        <p:spPr>
          <a:xfrm>
            <a:off x="1" y="7484536"/>
            <a:ext cx="6858000" cy="242146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5" dirty="0"/>
          </a:p>
        </p:txBody>
      </p:sp>
      <p:sp>
        <p:nvSpPr>
          <p:cNvPr id="35" name="Text Placeholder 34"/>
          <p:cNvSpPr>
            <a:spLocks noGrp="1"/>
          </p:cNvSpPr>
          <p:nvPr>
            <p:ph type="body" sz="quarter" idx="12" hasCustomPrompt="1"/>
          </p:nvPr>
        </p:nvSpPr>
        <p:spPr>
          <a:xfrm>
            <a:off x="4829175" y="8365067"/>
            <a:ext cx="1714500" cy="550333"/>
          </a:xfrm>
        </p:spPr>
        <p:txBody>
          <a:bodyPr anchor="b">
            <a:noAutofit/>
          </a:bodyPr>
          <a:lstStyle>
            <a:lvl1pPr>
              <a:buNone/>
              <a:defRPr sz="1038" b="1">
                <a:solidFill>
                  <a:schemeClr val="tx1"/>
                </a:solidFill>
              </a:defRPr>
            </a:lvl1pPr>
            <a:lvl2pPr>
              <a:defRPr sz="1315">
                <a:solidFill>
                  <a:schemeClr val="bg1">
                    <a:lumMod val="50000"/>
                  </a:schemeClr>
                </a:solidFill>
              </a:defRPr>
            </a:lvl2pPr>
            <a:lvl3pPr>
              <a:defRPr sz="1315">
                <a:solidFill>
                  <a:schemeClr val="bg1">
                    <a:lumMod val="50000"/>
                  </a:schemeClr>
                </a:solidFill>
              </a:defRPr>
            </a:lvl3pPr>
            <a:lvl4pPr>
              <a:defRPr sz="1315">
                <a:solidFill>
                  <a:schemeClr val="bg1">
                    <a:lumMod val="50000"/>
                  </a:schemeClr>
                </a:solidFill>
              </a:defRPr>
            </a:lvl4pPr>
            <a:lvl5pPr>
              <a:defRPr sz="1315">
                <a:solidFill>
                  <a:schemeClr val="bg1">
                    <a:lumMod val="50000"/>
                  </a:schemeClr>
                </a:solidFill>
              </a:defRPr>
            </a:lvl5pPr>
          </a:lstStyle>
          <a:p>
            <a:pPr lvl="0"/>
            <a:r>
              <a:rPr lang="en-US" dirty="0"/>
              <a:t>Click to enter Date</a:t>
            </a:r>
          </a:p>
        </p:txBody>
      </p:sp>
    </p:spTree>
    <p:extLst>
      <p:ext uri="{BB962C8B-B14F-4D97-AF65-F5344CB8AC3E}">
        <p14:creationId xmlns:p14="http://schemas.microsoft.com/office/powerpoint/2010/main" val="1965688665"/>
      </p:ext>
    </p:extLst>
  </p:cSld>
  <p:clrMapOvr>
    <a:masterClrMapping/>
  </p:clrMapOvr>
  <p:hf hdr="0" ftr="0" dt="0"/>
  <p:extLst>
    <p:ext uri="{DCECCB84-F9BA-43D5-87BE-67443E8EF086}">
      <p15:sldGuideLst xmlns:p15="http://schemas.microsoft.com/office/powerpoint/2012/main">
        <p15:guide id="3" orient="horz" pos="2160">
          <p15:clr>
            <a:srgbClr val="FBAE40"/>
          </p15:clr>
        </p15:guide>
        <p15:guide id="4" pos="31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327074" y="440267"/>
            <a:ext cx="6203852" cy="1056640"/>
          </a:xfrm>
          <a:prstGeom prst="rect">
            <a:avLst/>
          </a:prstGeom>
        </p:spPr>
        <p:txBody>
          <a:bodyPr vert="horz" lIns="0" tIns="47886" rIns="0" bIns="47886" rtlCol="0" anchor="t" anchorCtr="0">
            <a:noAutofit/>
          </a:bodyPr>
          <a:lstStyle>
            <a:lvl1pPr>
              <a:defRPr sz="1662"/>
            </a:lvl1pPr>
          </a:lstStyle>
          <a:p>
            <a:r>
              <a:rPr lang="en-US"/>
              <a:t>Click to edit Master title style</a:t>
            </a:r>
            <a:endParaRPr lang="en-US" dirty="0"/>
          </a:p>
        </p:txBody>
      </p:sp>
      <p:sp>
        <p:nvSpPr>
          <p:cNvPr id="11" name="Text Placeholder 2"/>
          <p:cNvSpPr>
            <a:spLocks noGrp="1"/>
          </p:cNvSpPr>
          <p:nvPr>
            <p:ph type="body" idx="1"/>
          </p:nvPr>
        </p:nvSpPr>
        <p:spPr>
          <a:xfrm>
            <a:off x="327074" y="1651000"/>
            <a:ext cx="6203852" cy="7264400"/>
          </a:xfrm>
          <a:prstGeom prst="rect">
            <a:avLst/>
          </a:prstGeom>
        </p:spPr>
        <p:txBody>
          <a:bodyPr vert="horz" lIns="0" tIns="47886" rIns="0" bIns="47886" rtlCol="0">
            <a:normAutofit/>
          </a:bodyPr>
          <a:lstStyle>
            <a:lvl1pPr>
              <a:defRPr sz="1038"/>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64394694"/>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8" name="Text Placeholder 6"/>
          <p:cNvSpPr>
            <a:spLocks noGrp="1"/>
          </p:cNvSpPr>
          <p:nvPr>
            <p:ph type="body" sz="quarter" idx="19" hasCustomPrompt="1"/>
          </p:nvPr>
        </p:nvSpPr>
        <p:spPr>
          <a:xfrm>
            <a:off x="316524" y="9706106"/>
            <a:ext cx="5697415" cy="85280"/>
          </a:xfrm>
        </p:spPr>
        <p:txBody>
          <a:bodyPr tIns="0" bIns="0" anchor="b">
            <a:spAutoFit/>
          </a:bodyPr>
          <a:lstStyle>
            <a:lvl1pPr>
              <a:spcBef>
                <a:spcPts val="104"/>
              </a:spcBef>
              <a:defRPr sz="554" b="0" baseline="0">
                <a:solidFill>
                  <a:schemeClr val="tx1"/>
                </a:solidFill>
                <a:latin typeface="Segoe UI" panose="020B0502040204020203" pitchFamily="34" charset="0"/>
                <a:cs typeface="Segoe UI" panose="020B0502040204020203" pitchFamily="34" charset="0"/>
              </a:defRPr>
            </a:lvl1pPr>
            <a:lvl2pPr>
              <a:defRPr sz="554"/>
            </a:lvl2pPr>
            <a:lvl3pPr>
              <a:defRPr sz="554"/>
            </a:lvl3pPr>
            <a:lvl4pPr>
              <a:defRPr sz="554"/>
            </a:lvl4pPr>
            <a:lvl5pPr>
              <a:defRPr sz="554"/>
            </a:lvl5pPr>
          </a:lstStyle>
          <a:p>
            <a:pPr lvl="0"/>
            <a:r>
              <a:rPr lang="en-US" dirty="0"/>
              <a:t>Click to edit source</a:t>
            </a:r>
          </a:p>
        </p:txBody>
      </p:sp>
      <p:sp>
        <p:nvSpPr>
          <p:cNvPr id="10" name="Title Placeholder 1"/>
          <p:cNvSpPr>
            <a:spLocks noGrp="1"/>
          </p:cNvSpPr>
          <p:nvPr>
            <p:ph type="title"/>
          </p:nvPr>
        </p:nvSpPr>
        <p:spPr>
          <a:xfrm>
            <a:off x="327074" y="440267"/>
            <a:ext cx="6203852" cy="1056640"/>
          </a:xfrm>
          <a:prstGeom prst="rect">
            <a:avLst/>
          </a:prstGeom>
        </p:spPr>
        <p:txBody>
          <a:bodyPr vert="horz" lIns="0" tIns="47886" rIns="0" bIns="47886" rtlCol="0" anchor="t" anchorCtr="0">
            <a:noAutofit/>
          </a:bodyPr>
          <a:lstStyle/>
          <a:p>
            <a:r>
              <a:rPr lang="en-US"/>
              <a:t>Click to edit Master title style</a:t>
            </a:r>
            <a:endParaRPr lang="en-US" dirty="0"/>
          </a:p>
        </p:txBody>
      </p:sp>
      <p:sp>
        <p:nvSpPr>
          <p:cNvPr id="11" name="Text Placeholder 2"/>
          <p:cNvSpPr>
            <a:spLocks noGrp="1"/>
          </p:cNvSpPr>
          <p:nvPr>
            <p:ph type="body" idx="1"/>
          </p:nvPr>
        </p:nvSpPr>
        <p:spPr>
          <a:xfrm>
            <a:off x="327074" y="1651000"/>
            <a:ext cx="6203852" cy="7264400"/>
          </a:xfrm>
          <a:prstGeom prst="rect">
            <a:avLst/>
          </a:prstGeom>
        </p:spPr>
        <p:txBody>
          <a:bodyPr vert="horz" lIns="0" tIns="47886" rIns="0" bIns="47886"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Slide Number Placeholder 5"/>
          <p:cNvSpPr>
            <a:spLocks noGrp="1"/>
          </p:cNvSpPr>
          <p:nvPr>
            <p:ph type="sldNum" sz="quarter" idx="4"/>
          </p:nvPr>
        </p:nvSpPr>
        <p:spPr>
          <a:xfrm>
            <a:off x="0" y="9606471"/>
            <a:ext cx="285750" cy="184912"/>
          </a:xfrm>
          <a:prstGeom prst="rect">
            <a:avLst/>
          </a:prstGeom>
        </p:spPr>
        <p:txBody>
          <a:bodyPr lIns="95771" tIns="0" rIns="95771" bIns="0" anchor="b" anchorCtr="0"/>
          <a:lstStyle>
            <a:lvl1pPr algn="ctr">
              <a:defRPr sz="554" b="0">
                <a:solidFill>
                  <a:schemeClr val="tx1"/>
                </a:solidFill>
                <a:latin typeface="Segoe UI" panose="020B0502040204020203" pitchFamily="34" charset="0"/>
                <a:cs typeface="Segoe UI" panose="020B0502040204020203" pitchFamily="34" charset="0"/>
              </a:defRPr>
            </a:lvl1pPr>
          </a:lstStyle>
          <a:p>
            <a:fld id="{152A6E9F-401A-4EA2-ABE4-0F2E90910348}" type="slidenum">
              <a:rPr lang="en-US" smtClean="0"/>
              <a:pPr/>
              <a:t>‹#›</a:t>
            </a:fld>
            <a:endParaRPr lang="en-US" dirty="0"/>
          </a:p>
        </p:txBody>
      </p:sp>
    </p:spTree>
    <p:extLst>
      <p:ext uri="{BB962C8B-B14F-4D97-AF65-F5344CB8AC3E}">
        <p14:creationId xmlns:p14="http://schemas.microsoft.com/office/powerpoint/2010/main" val="14041536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0275" y="1381139"/>
            <a:ext cx="6345183" cy="151556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0275" y="3130669"/>
            <a:ext cx="6345183" cy="475025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Rectangle 14">
            <a:extLst>
              <a:ext uri="{FF2B5EF4-FFF2-40B4-BE49-F238E27FC236}">
                <a16:creationId xmlns:a16="http://schemas.microsoft.com/office/drawing/2014/main" id="{AFF6EA52-3009-4EA2-BFAB-C82E9142845B}"/>
              </a:ext>
            </a:extLst>
          </p:cNvPr>
          <p:cNvSpPr/>
          <p:nvPr/>
        </p:nvSpPr>
        <p:spPr>
          <a:xfrm>
            <a:off x="0" y="9543032"/>
            <a:ext cx="6858000" cy="3629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5"/>
          </a:p>
        </p:txBody>
      </p:sp>
      <p:sp>
        <p:nvSpPr>
          <p:cNvPr id="16" name="Text Placeholder 6">
            <a:extLst>
              <a:ext uri="{FF2B5EF4-FFF2-40B4-BE49-F238E27FC236}">
                <a16:creationId xmlns:a16="http://schemas.microsoft.com/office/drawing/2014/main" id="{3819EB50-2851-4986-8B28-987B6732A7A9}"/>
              </a:ext>
            </a:extLst>
          </p:cNvPr>
          <p:cNvSpPr txBox="1">
            <a:spLocks/>
          </p:cNvSpPr>
          <p:nvPr/>
        </p:nvSpPr>
        <p:spPr>
          <a:xfrm>
            <a:off x="316523" y="9698537"/>
            <a:ext cx="5697415" cy="92846"/>
          </a:xfrm>
          <a:prstGeom prst="rect">
            <a:avLst/>
          </a:prstGeom>
        </p:spPr>
        <p:txBody>
          <a:bodyPr tIns="0" bIns="0" anchor="b">
            <a:spAutoFit/>
          </a:bodyPr>
          <a:lstStyle>
            <a:lvl1pPr marL="0" indent="0" algn="l" defTabSz="685800" rtl="0" eaLnBrk="1" latinLnBrk="0" hangingPunct="1">
              <a:lnSpc>
                <a:spcPct val="120000"/>
              </a:lnSpc>
              <a:spcBef>
                <a:spcPts val="150"/>
              </a:spcBef>
              <a:buClr>
                <a:schemeClr val="accent1"/>
              </a:buClr>
              <a:buSzPct val="100000"/>
              <a:buFont typeface="Arial" panose="020B0604020202020204" pitchFamily="34" charset="0"/>
              <a:buNone/>
              <a:defRPr sz="800" b="0" kern="1200" cap="none" baseline="0">
                <a:solidFill>
                  <a:schemeClr val="tx1"/>
                </a:solidFill>
                <a:effectLst/>
                <a:latin typeface="Segoe UI" panose="020B0502040204020203" pitchFamily="34" charset="0"/>
                <a:ea typeface="+mn-ea"/>
                <a:cs typeface="Segoe UI" panose="020B0502040204020203" pitchFamily="34" charset="0"/>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8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8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8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8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r>
              <a:rPr lang="en-US" sz="554"/>
              <a:t>Click to edit source</a:t>
            </a:r>
            <a:endParaRPr lang="en-US" sz="554" dirty="0"/>
          </a:p>
        </p:txBody>
      </p:sp>
      <p:sp>
        <p:nvSpPr>
          <p:cNvPr id="17" name="Slide Number Placeholder 5">
            <a:extLst>
              <a:ext uri="{FF2B5EF4-FFF2-40B4-BE49-F238E27FC236}">
                <a16:creationId xmlns:a16="http://schemas.microsoft.com/office/drawing/2014/main" id="{57587D62-08B2-4280-A2B1-60A497899661}"/>
              </a:ext>
            </a:extLst>
          </p:cNvPr>
          <p:cNvSpPr txBox="1">
            <a:spLocks/>
          </p:cNvSpPr>
          <p:nvPr/>
        </p:nvSpPr>
        <p:spPr>
          <a:xfrm>
            <a:off x="0" y="9606471"/>
            <a:ext cx="285750" cy="184912"/>
          </a:xfrm>
          <a:prstGeom prst="rect">
            <a:avLst/>
          </a:prstGeom>
        </p:spPr>
        <p:txBody>
          <a:bodyPr lIns="66303" tIns="0" rIns="66303" bIns="0" anchor="b" anchorCtr="0"/>
          <a:lstStyle>
            <a:defPPr>
              <a:defRPr lang="en-US"/>
            </a:defPPr>
            <a:lvl1pPr marL="0" algn="ctr" defTabSz="457200" rtl="0" eaLnBrk="1" latinLnBrk="0" hangingPunct="1">
              <a:defRPr sz="800" b="0" kern="1200">
                <a:solidFill>
                  <a:schemeClr val="tx1"/>
                </a:solidFill>
                <a:latin typeface="Segoe UI" panose="020B0502040204020203" pitchFamily="34" charset="0"/>
                <a:ea typeface="+mn-ea"/>
                <a:cs typeface="Segoe UI" panose="020B0502040204020203"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52A6E9F-401A-4EA2-ABE4-0F2E90910348}" type="slidenum">
              <a:rPr lang="en-US" sz="554" smtClean="0"/>
              <a:pPr/>
              <a:t>‹#›</a:t>
            </a:fld>
            <a:endParaRPr lang="en-US" sz="554" dirty="0"/>
          </a:p>
        </p:txBody>
      </p:sp>
    </p:spTree>
    <p:extLst>
      <p:ext uri="{BB962C8B-B14F-4D97-AF65-F5344CB8AC3E}">
        <p14:creationId xmlns:p14="http://schemas.microsoft.com/office/powerpoint/2010/main" val="97975407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Lst>
  <p:hf hdr="0" ftr="0" dt="0"/>
  <p:txStyles>
    <p:titleStyle>
      <a:lvl1pPr algn="l" defTabSz="474779" rtl="0" eaLnBrk="1" latinLnBrk="0" hangingPunct="1">
        <a:lnSpc>
          <a:spcPct val="90000"/>
        </a:lnSpc>
        <a:spcBef>
          <a:spcPct val="0"/>
        </a:spcBef>
        <a:buNone/>
        <a:defRPr sz="2215" b="0" i="0" kern="1200" cap="none">
          <a:solidFill>
            <a:schemeClr val="tx1"/>
          </a:solidFill>
          <a:effectLst/>
          <a:latin typeface="+mj-lt"/>
          <a:ea typeface="+mj-ea"/>
          <a:cs typeface="+mj-cs"/>
        </a:defRPr>
      </a:lvl1pPr>
    </p:titleStyle>
    <p:bodyStyle>
      <a:lvl1pPr marL="158260" indent="-158260" algn="l" defTabSz="474779" rtl="0" eaLnBrk="1" latinLnBrk="0" hangingPunct="1">
        <a:lnSpc>
          <a:spcPct val="120000"/>
        </a:lnSpc>
        <a:spcBef>
          <a:spcPts val="692"/>
        </a:spcBef>
        <a:buClr>
          <a:schemeClr val="accent1"/>
        </a:buClr>
        <a:buSzPct val="100000"/>
        <a:buFont typeface="Arial" panose="020B0604020202020204" pitchFamily="34" charset="0"/>
        <a:buChar char="•"/>
        <a:defRPr sz="1385" kern="1200" cap="none">
          <a:solidFill>
            <a:schemeClr val="tx1"/>
          </a:solidFill>
          <a:effectLst/>
          <a:latin typeface="+mn-lt"/>
          <a:ea typeface="+mn-ea"/>
          <a:cs typeface="+mn-cs"/>
        </a:defRPr>
      </a:lvl1pPr>
      <a:lvl2pPr marL="474779" indent="-158260" algn="l" defTabSz="474779" rtl="0" eaLnBrk="1" latinLnBrk="0" hangingPunct="1">
        <a:lnSpc>
          <a:spcPct val="120000"/>
        </a:lnSpc>
        <a:spcBef>
          <a:spcPts val="346"/>
        </a:spcBef>
        <a:buClr>
          <a:schemeClr val="accent1"/>
        </a:buClr>
        <a:buSzPct val="100000"/>
        <a:buFont typeface="Arial" panose="020B0604020202020204" pitchFamily="34" charset="0"/>
        <a:buChar char="•"/>
        <a:defRPr sz="1108" kern="1200" cap="none" baseline="0">
          <a:solidFill>
            <a:schemeClr val="tx1"/>
          </a:solidFill>
          <a:effectLst/>
          <a:latin typeface="+mn-lt"/>
          <a:ea typeface="+mn-ea"/>
          <a:cs typeface="+mn-cs"/>
        </a:defRPr>
      </a:lvl2pPr>
      <a:lvl3pPr marL="791299" indent="-158260" algn="l" defTabSz="474779" rtl="0" eaLnBrk="1" latinLnBrk="0" hangingPunct="1">
        <a:lnSpc>
          <a:spcPct val="120000"/>
        </a:lnSpc>
        <a:spcBef>
          <a:spcPts val="346"/>
        </a:spcBef>
        <a:buClr>
          <a:schemeClr val="accent1"/>
        </a:buClr>
        <a:buSzPct val="100000"/>
        <a:buFont typeface="Arial" panose="020B0604020202020204" pitchFamily="34" charset="0"/>
        <a:buChar char="•"/>
        <a:defRPr sz="1108" kern="1200" cap="none">
          <a:solidFill>
            <a:schemeClr val="tx1"/>
          </a:solidFill>
          <a:effectLst/>
          <a:latin typeface="+mn-lt"/>
          <a:ea typeface="+mn-ea"/>
          <a:cs typeface="+mn-cs"/>
        </a:defRPr>
      </a:lvl3pPr>
      <a:lvl4pPr marL="1107818" indent="-158260" algn="l" defTabSz="474779" rtl="0" eaLnBrk="1" latinLnBrk="0" hangingPunct="1">
        <a:lnSpc>
          <a:spcPct val="120000"/>
        </a:lnSpc>
        <a:spcBef>
          <a:spcPts val="346"/>
        </a:spcBef>
        <a:buClr>
          <a:schemeClr val="accent1"/>
        </a:buClr>
        <a:buSzPct val="100000"/>
        <a:buFont typeface="Arial" panose="020B0604020202020204" pitchFamily="34" charset="0"/>
        <a:buChar char="•"/>
        <a:defRPr sz="969" kern="1200" cap="none" baseline="0">
          <a:solidFill>
            <a:schemeClr val="tx1"/>
          </a:solidFill>
          <a:effectLst/>
          <a:latin typeface="+mn-lt"/>
          <a:ea typeface="+mn-ea"/>
          <a:cs typeface="+mn-cs"/>
        </a:defRPr>
      </a:lvl4pPr>
      <a:lvl5pPr marL="1424338" indent="-158260" algn="l" defTabSz="474779" rtl="0" eaLnBrk="1" latinLnBrk="0" hangingPunct="1">
        <a:lnSpc>
          <a:spcPct val="120000"/>
        </a:lnSpc>
        <a:spcBef>
          <a:spcPts val="346"/>
        </a:spcBef>
        <a:buClr>
          <a:schemeClr val="accent1"/>
        </a:buClr>
        <a:buSzPct val="100000"/>
        <a:buFont typeface="Arial" panose="020B0604020202020204" pitchFamily="34" charset="0"/>
        <a:buChar char="•"/>
        <a:defRPr sz="831" kern="1200" cap="none">
          <a:solidFill>
            <a:schemeClr val="tx1"/>
          </a:solidFill>
          <a:effectLst/>
          <a:latin typeface="+mn-lt"/>
          <a:ea typeface="+mn-ea"/>
          <a:cs typeface="+mn-cs"/>
        </a:defRPr>
      </a:lvl5pPr>
      <a:lvl6pPr marL="1740858" indent="-158260" algn="l" defTabSz="633039" rtl="0" eaLnBrk="1" latinLnBrk="0" hangingPunct="1">
        <a:lnSpc>
          <a:spcPct val="120000"/>
        </a:lnSpc>
        <a:spcBef>
          <a:spcPts val="346"/>
        </a:spcBef>
        <a:buClr>
          <a:schemeClr val="accent1"/>
        </a:buClr>
        <a:buSzPct val="100000"/>
        <a:buFont typeface="Arial" panose="020B0604020202020204" pitchFamily="34" charset="0"/>
        <a:buChar char="•"/>
        <a:defRPr sz="831" kern="1200">
          <a:solidFill>
            <a:schemeClr val="tx1"/>
          </a:solidFill>
          <a:effectLst/>
          <a:latin typeface="+mn-lt"/>
          <a:ea typeface="+mn-ea"/>
          <a:cs typeface="+mn-cs"/>
        </a:defRPr>
      </a:lvl6pPr>
      <a:lvl7pPr marL="2057377" indent="-158260" algn="l" defTabSz="633039" rtl="0" eaLnBrk="1" latinLnBrk="0" hangingPunct="1">
        <a:lnSpc>
          <a:spcPct val="120000"/>
        </a:lnSpc>
        <a:spcBef>
          <a:spcPts val="346"/>
        </a:spcBef>
        <a:buClr>
          <a:schemeClr val="accent1"/>
        </a:buClr>
        <a:buSzPct val="100000"/>
        <a:buFont typeface="Arial" panose="020B0604020202020204" pitchFamily="34" charset="0"/>
        <a:buChar char="•"/>
        <a:defRPr sz="831" kern="1200">
          <a:solidFill>
            <a:schemeClr val="tx1"/>
          </a:solidFill>
          <a:effectLst/>
          <a:latin typeface="+mn-lt"/>
          <a:ea typeface="+mn-ea"/>
          <a:cs typeface="+mn-cs"/>
        </a:defRPr>
      </a:lvl7pPr>
      <a:lvl8pPr marL="2373897" indent="-158260" algn="l" defTabSz="633039" rtl="0" eaLnBrk="1" latinLnBrk="0" hangingPunct="1">
        <a:lnSpc>
          <a:spcPct val="120000"/>
        </a:lnSpc>
        <a:spcBef>
          <a:spcPts val="346"/>
        </a:spcBef>
        <a:buClr>
          <a:schemeClr val="accent1"/>
        </a:buClr>
        <a:buSzPct val="100000"/>
        <a:buFont typeface="Arial" panose="020B0604020202020204" pitchFamily="34" charset="0"/>
        <a:buChar char="•"/>
        <a:defRPr sz="831" kern="1200" baseline="0">
          <a:solidFill>
            <a:schemeClr val="tx1"/>
          </a:solidFill>
          <a:effectLst/>
          <a:latin typeface="+mn-lt"/>
          <a:ea typeface="+mn-ea"/>
          <a:cs typeface="+mn-cs"/>
        </a:defRPr>
      </a:lvl8pPr>
      <a:lvl9pPr marL="2690416" indent="-158260" algn="l" defTabSz="633039" rtl="0" eaLnBrk="1" latinLnBrk="0" hangingPunct="1">
        <a:lnSpc>
          <a:spcPct val="120000"/>
        </a:lnSpc>
        <a:spcBef>
          <a:spcPts val="346"/>
        </a:spcBef>
        <a:buClr>
          <a:schemeClr val="accent1"/>
        </a:buClr>
        <a:buSzPct val="100000"/>
        <a:buFont typeface="Arial" panose="020B0604020202020204" pitchFamily="34" charset="0"/>
        <a:buChar char="•"/>
        <a:defRPr sz="831" kern="1200" baseline="0">
          <a:solidFill>
            <a:schemeClr val="tx1"/>
          </a:solidFill>
          <a:effectLst/>
          <a:latin typeface="+mn-lt"/>
          <a:ea typeface="+mn-ea"/>
          <a:cs typeface="+mn-cs"/>
        </a:defRPr>
      </a:lvl9pPr>
    </p:bodyStyle>
    <p:otherStyle>
      <a:defPPr>
        <a:defRPr lang="en-US"/>
      </a:defPPr>
      <a:lvl1pPr marL="0" algn="l" defTabSz="474779" rtl="0" eaLnBrk="1" latinLnBrk="0" hangingPunct="1">
        <a:defRPr sz="935" kern="1200">
          <a:solidFill>
            <a:schemeClr val="tx1"/>
          </a:solidFill>
          <a:latin typeface="+mn-lt"/>
          <a:ea typeface="+mn-ea"/>
          <a:cs typeface="+mn-cs"/>
        </a:defRPr>
      </a:lvl1pPr>
      <a:lvl2pPr marL="237390" algn="l" defTabSz="474779" rtl="0" eaLnBrk="1" latinLnBrk="0" hangingPunct="1">
        <a:defRPr sz="935" kern="1200">
          <a:solidFill>
            <a:schemeClr val="tx1"/>
          </a:solidFill>
          <a:latin typeface="+mn-lt"/>
          <a:ea typeface="+mn-ea"/>
          <a:cs typeface="+mn-cs"/>
        </a:defRPr>
      </a:lvl2pPr>
      <a:lvl3pPr marL="474779" algn="l" defTabSz="474779" rtl="0" eaLnBrk="1" latinLnBrk="0" hangingPunct="1">
        <a:defRPr sz="935" kern="1200">
          <a:solidFill>
            <a:schemeClr val="tx1"/>
          </a:solidFill>
          <a:latin typeface="+mn-lt"/>
          <a:ea typeface="+mn-ea"/>
          <a:cs typeface="+mn-cs"/>
        </a:defRPr>
      </a:lvl3pPr>
      <a:lvl4pPr marL="712169" algn="l" defTabSz="474779" rtl="0" eaLnBrk="1" latinLnBrk="0" hangingPunct="1">
        <a:defRPr sz="935" kern="1200">
          <a:solidFill>
            <a:schemeClr val="tx1"/>
          </a:solidFill>
          <a:latin typeface="+mn-lt"/>
          <a:ea typeface="+mn-ea"/>
          <a:cs typeface="+mn-cs"/>
        </a:defRPr>
      </a:lvl4pPr>
      <a:lvl5pPr marL="949559" algn="l" defTabSz="474779" rtl="0" eaLnBrk="1" latinLnBrk="0" hangingPunct="1">
        <a:defRPr sz="935" kern="1200">
          <a:solidFill>
            <a:schemeClr val="tx1"/>
          </a:solidFill>
          <a:latin typeface="+mn-lt"/>
          <a:ea typeface="+mn-ea"/>
          <a:cs typeface="+mn-cs"/>
        </a:defRPr>
      </a:lvl5pPr>
      <a:lvl6pPr marL="1186948" algn="l" defTabSz="474779" rtl="0" eaLnBrk="1" latinLnBrk="0" hangingPunct="1">
        <a:defRPr sz="935" kern="1200">
          <a:solidFill>
            <a:schemeClr val="tx1"/>
          </a:solidFill>
          <a:latin typeface="+mn-lt"/>
          <a:ea typeface="+mn-ea"/>
          <a:cs typeface="+mn-cs"/>
        </a:defRPr>
      </a:lvl6pPr>
      <a:lvl7pPr marL="1424338" algn="l" defTabSz="474779" rtl="0" eaLnBrk="1" latinLnBrk="0" hangingPunct="1">
        <a:defRPr sz="935" kern="1200">
          <a:solidFill>
            <a:schemeClr val="tx1"/>
          </a:solidFill>
          <a:latin typeface="+mn-lt"/>
          <a:ea typeface="+mn-ea"/>
          <a:cs typeface="+mn-cs"/>
        </a:defRPr>
      </a:lvl7pPr>
      <a:lvl8pPr marL="1661728" algn="l" defTabSz="474779" rtl="0" eaLnBrk="1" latinLnBrk="0" hangingPunct="1">
        <a:defRPr sz="935" kern="1200">
          <a:solidFill>
            <a:schemeClr val="tx1"/>
          </a:solidFill>
          <a:latin typeface="+mn-lt"/>
          <a:ea typeface="+mn-ea"/>
          <a:cs typeface="+mn-cs"/>
        </a:defRPr>
      </a:lvl8pPr>
      <a:lvl9pPr marL="1899117" algn="l" defTabSz="474779" rtl="0" eaLnBrk="1" latinLnBrk="0" hangingPunct="1">
        <a:defRPr sz="935"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60" userDrawn="1">
          <p15:clr>
            <a:srgbClr val="F26B43"/>
          </p15:clr>
        </p15:guide>
        <p15:guide id="2" orient="horz" pos="3120" userDrawn="1">
          <p15:clr>
            <a:srgbClr val="F26B43"/>
          </p15:clr>
        </p15:guide>
        <p15:guide id="3" pos="4121" userDrawn="1">
          <p15:clr>
            <a:srgbClr val="F26B43"/>
          </p15:clr>
        </p15:guide>
        <p15:guide id="4" orient="horz" pos="277" userDrawn="1">
          <p15:clr>
            <a:srgbClr val="F26B43"/>
          </p15:clr>
        </p15:guide>
        <p15:guide id="5" orient="horz" pos="5616" userDrawn="1">
          <p15:clr>
            <a:srgbClr val="F26B43"/>
          </p15:clr>
        </p15:guide>
        <p15:guide id="6" pos="199" userDrawn="1">
          <p15:clr>
            <a:srgbClr val="F26B43"/>
          </p15:clr>
        </p15:guide>
        <p15:guide id="7" orient="horz" pos="10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F7CB054-9E06-4F29-A8F1-DB1165D2D8D6}"/>
              </a:ext>
            </a:extLst>
          </p:cNvPr>
          <p:cNvSpPr/>
          <p:nvPr/>
        </p:nvSpPr>
        <p:spPr>
          <a:xfrm flipV="1">
            <a:off x="1" y="2791325"/>
            <a:ext cx="6857999" cy="4716378"/>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2" name="Title 1">
            <a:extLst>
              <a:ext uri="{FF2B5EF4-FFF2-40B4-BE49-F238E27FC236}">
                <a16:creationId xmlns:a16="http://schemas.microsoft.com/office/drawing/2014/main" id="{42F9B202-B547-4F13-97E3-5AE06CCB6D3E}"/>
              </a:ext>
            </a:extLst>
          </p:cNvPr>
          <p:cNvSpPr>
            <a:spLocks noGrp="1"/>
          </p:cNvSpPr>
          <p:nvPr>
            <p:ph type="ctrTitle"/>
          </p:nvPr>
        </p:nvSpPr>
        <p:spPr>
          <a:xfrm>
            <a:off x="318614" y="3302000"/>
            <a:ext cx="5593087" cy="880533"/>
          </a:xfrm>
        </p:spPr>
        <p:txBody>
          <a:bodyPr/>
          <a:lstStyle/>
          <a:p>
            <a:r>
              <a:rPr lang="en-US" dirty="0"/>
              <a:t>Two-pager &amp; addendum guide</a:t>
            </a:r>
          </a:p>
        </p:txBody>
      </p:sp>
      <p:sp>
        <p:nvSpPr>
          <p:cNvPr id="3" name="Subtitle 2">
            <a:extLst>
              <a:ext uri="{FF2B5EF4-FFF2-40B4-BE49-F238E27FC236}">
                <a16:creationId xmlns:a16="http://schemas.microsoft.com/office/drawing/2014/main" id="{8B25BF2C-7064-4394-9AA0-C7F0DFD16FB2}"/>
              </a:ext>
            </a:extLst>
          </p:cNvPr>
          <p:cNvSpPr>
            <a:spLocks noGrp="1"/>
          </p:cNvSpPr>
          <p:nvPr>
            <p:ph type="subTitle" idx="1"/>
          </p:nvPr>
        </p:nvSpPr>
        <p:spPr/>
        <p:txBody>
          <a:bodyPr/>
          <a:lstStyle/>
          <a:p>
            <a:r>
              <a:rPr lang="en-US" dirty="0">
                <a:solidFill>
                  <a:schemeClr val="accent6"/>
                </a:solidFill>
              </a:rPr>
              <a:t>Screening guide for a “quick” review</a:t>
            </a:r>
          </a:p>
          <a:p>
            <a:r>
              <a:rPr lang="en-US" dirty="0">
                <a:solidFill>
                  <a:schemeClr val="accent6"/>
                </a:solidFill>
              </a:rPr>
              <a:t>TRAIN Due Diligence Tools</a:t>
            </a:r>
          </a:p>
        </p:txBody>
      </p:sp>
      <p:sp>
        <p:nvSpPr>
          <p:cNvPr id="4" name="Text Placeholder 3">
            <a:extLst>
              <a:ext uri="{FF2B5EF4-FFF2-40B4-BE49-F238E27FC236}">
                <a16:creationId xmlns:a16="http://schemas.microsoft.com/office/drawing/2014/main" id="{5D8546D5-B72A-4B95-8C9A-7D37D019EAA3}"/>
              </a:ext>
            </a:extLst>
          </p:cNvPr>
          <p:cNvSpPr>
            <a:spLocks noGrp="1"/>
          </p:cNvSpPr>
          <p:nvPr>
            <p:ph type="body" sz="quarter" idx="12"/>
          </p:nvPr>
        </p:nvSpPr>
        <p:spPr/>
        <p:txBody>
          <a:bodyPr/>
          <a:lstStyle/>
          <a:p>
            <a:r>
              <a:rPr lang="en-US" dirty="0"/>
              <a:t>October 2019</a:t>
            </a:r>
          </a:p>
        </p:txBody>
      </p:sp>
      <p:pic>
        <p:nvPicPr>
          <p:cNvPr id="6" name="Picture 5">
            <a:extLst>
              <a:ext uri="{FF2B5EF4-FFF2-40B4-BE49-F238E27FC236}">
                <a16:creationId xmlns:a16="http://schemas.microsoft.com/office/drawing/2014/main" id="{561B9521-8AE9-4AFA-A24E-22375F23066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55431" y="613999"/>
            <a:ext cx="2703195" cy="818515"/>
          </a:xfrm>
          <a:prstGeom prst="rect">
            <a:avLst/>
          </a:prstGeom>
          <a:noFill/>
        </p:spPr>
      </p:pic>
      <p:sp>
        <p:nvSpPr>
          <p:cNvPr id="7" name="Text Box 8">
            <a:extLst>
              <a:ext uri="{FF2B5EF4-FFF2-40B4-BE49-F238E27FC236}">
                <a16:creationId xmlns:a16="http://schemas.microsoft.com/office/drawing/2014/main" id="{65A5438E-9AB9-4E0D-8060-FF987BF2D44D}"/>
              </a:ext>
            </a:extLst>
          </p:cNvPr>
          <p:cNvSpPr txBox="1"/>
          <p:nvPr/>
        </p:nvSpPr>
        <p:spPr>
          <a:xfrm>
            <a:off x="3614056" y="653913"/>
            <a:ext cx="1834515" cy="79121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15000"/>
              </a:lnSpc>
              <a:spcBef>
                <a:spcPts val="0"/>
              </a:spcBef>
              <a:spcAft>
                <a:spcPts val="1000"/>
              </a:spcAft>
              <a:buClrTx/>
              <a:buSzTx/>
              <a:buFontTx/>
              <a:buNone/>
              <a:tabLst/>
              <a:defRPr/>
            </a:pPr>
            <a:r>
              <a:rPr kumimoji="0" lang="en-US" sz="1100" b="0" i="0" u="none" strike="noStrike" kern="1200" cap="none" spc="0" normalizeH="0" baseline="0" noProof="0">
                <a:ln>
                  <a:noFill/>
                </a:ln>
                <a:solidFill>
                  <a:prstClr val="black"/>
                </a:solidFill>
                <a:effectLst/>
                <a:uLnTx/>
                <a:uFillTx/>
                <a:latin typeface="Century Gothic" panose="020B0502020202020204"/>
                <a:ea typeface="Calibri" panose="020F0502020204030204" pitchFamily="34" charset="0"/>
                <a:cs typeface="Times New Roman" panose="02020603050405020304" pitchFamily="18" charset="0"/>
              </a:rPr>
              <a:t> </a:t>
            </a:r>
          </a:p>
          <a:p>
            <a:pPr marL="0" marR="0" lvl="0" indent="0" algn="l" defTabSz="457200" rtl="0" eaLnBrk="1" fontAlgn="auto" latinLnBrk="0" hangingPunct="1">
              <a:lnSpc>
                <a:spcPct val="115000"/>
              </a:lnSpc>
              <a:spcBef>
                <a:spcPts val="0"/>
              </a:spcBef>
              <a:spcAft>
                <a:spcPts val="1000"/>
              </a:spcAft>
              <a:buClrTx/>
              <a:buSzTx/>
              <a:buFontTx/>
              <a:buNone/>
              <a:tabLst/>
              <a:defRPr/>
            </a:pPr>
            <a:r>
              <a:rPr kumimoji="0" lang="en-US" sz="1100" b="0" i="0" u="none" strike="noStrike" kern="1200" cap="none" spc="0" normalizeH="0" baseline="0" noProof="0">
                <a:ln>
                  <a:noFill/>
                </a:ln>
                <a:solidFill>
                  <a:prstClr val="black"/>
                </a:solidFill>
                <a:effectLst/>
                <a:uLnTx/>
                <a:uFillTx/>
                <a:latin typeface="Century Gothic" panose="020B0502020202020204"/>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566806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A3DC4-DB12-405C-92F8-F11E2DB4B1B0}"/>
              </a:ext>
            </a:extLst>
          </p:cNvPr>
          <p:cNvSpPr>
            <a:spLocks noGrp="1"/>
          </p:cNvSpPr>
          <p:nvPr>
            <p:ph type="title"/>
          </p:nvPr>
        </p:nvSpPr>
        <p:spPr>
          <a:xfrm>
            <a:off x="327074" y="440267"/>
            <a:ext cx="6203852" cy="1056640"/>
          </a:xfrm>
        </p:spPr>
        <p:txBody>
          <a:bodyPr/>
          <a:lstStyle/>
          <a:p>
            <a:r>
              <a:rPr lang="en-US" sz="2000" dirty="0"/>
              <a:t>This high-level business assessment should lead to a quick decision on whether or not to proceed to due diligence</a:t>
            </a:r>
          </a:p>
        </p:txBody>
      </p:sp>
      <p:sp>
        <p:nvSpPr>
          <p:cNvPr id="4" name="Rectangle 3">
            <a:extLst>
              <a:ext uri="{FF2B5EF4-FFF2-40B4-BE49-F238E27FC236}">
                <a16:creationId xmlns:a16="http://schemas.microsoft.com/office/drawing/2014/main" id="{702CFFEE-E71B-41CD-B8D3-2ABEC630CA2C}"/>
              </a:ext>
            </a:extLst>
          </p:cNvPr>
          <p:cNvSpPr/>
          <p:nvPr/>
        </p:nvSpPr>
        <p:spPr>
          <a:xfrm>
            <a:off x="327074" y="1651000"/>
            <a:ext cx="6203852" cy="3184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endParaRPr>
          </a:p>
        </p:txBody>
      </p:sp>
      <p:sp>
        <p:nvSpPr>
          <p:cNvPr id="5" name="Text Placeholder 5">
            <a:extLst>
              <a:ext uri="{FF2B5EF4-FFF2-40B4-BE49-F238E27FC236}">
                <a16:creationId xmlns:a16="http://schemas.microsoft.com/office/drawing/2014/main" id="{97F89AA6-BAB9-4D34-8745-F0F890963C39}"/>
              </a:ext>
            </a:extLst>
          </p:cNvPr>
          <p:cNvSpPr txBox="1">
            <a:spLocks/>
          </p:cNvSpPr>
          <p:nvPr/>
        </p:nvSpPr>
        <p:spPr>
          <a:xfrm>
            <a:off x="327074" y="2057379"/>
            <a:ext cx="6215014" cy="742799"/>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47886" rIns="0" bIns="47886" rtlCol="0" anchor="t">
            <a:normAutofit/>
          </a:bodyPr>
          <a:lstStyle>
            <a:lvl1pPr marL="0" indent="0" algn="l" defTabSz="957706" rtl="0" eaLnBrk="1" latinLnBrk="0" hangingPunct="1">
              <a:spcBef>
                <a:spcPct val="20000"/>
              </a:spcBef>
              <a:buFontTx/>
              <a:buNone/>
              <a:defRPr sz="1500" b="1" kern="1200">
                <a:solidFill>
                  <a:schemeClr val="lt1"/>
                </a:solidFill>
                <a:latin typeface="+mn-lt"/>
                <a:ea typeface="+mn-ea"/>
                <a:cs typeface="+mn-cs"/>
              </a:defRPr>
            </a:lvl1pPr>
            <a:lvl2pPr marL="427152" indent="-22013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2pPr>
            <a:lvl3pPr marL="839724" indent="-20701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1500" kern="1200">
                <a:solidFill>
                  <a:schemeClr val="lt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lt1"/>
                </a:solidFill>
                <a:latin typeface="+mn-lt"/>
                <a:ea typeface="+mn-ea"/>
                <a:cs typeface="+mn-cs"/>
              </a:defRPr>
            </a:lvl9pPr>
          </a:lstStyle>
          <a:p>
            <a:pPr marL="66294"/>
            <a:r>
              <a:rPr lang="en-US" sz="1200" dirty="0">
                <a:solidFill>
                  <a:schemeClr val="tx1">
                    <a:lumMod val="50000"/>
                  </a:schemeClr>
                </a:solidFill>
              </a:rPr>
              <a:t>Provided in this document are guidelines for business screening, aimed at getting to a “quick no” based on performance across several business metrics.</a:t>
            </a:r>
          </a:p>
        </p:txBody>
      </p:sp>
      <p:sp>
        <p:nvSpPr>
          <p:cNvPr id="8" name="Rectangle 7">
            <a:extLst>
              <a:ext uri="{FF2B5EF4-FFF2-40B4-BE49-F238E27FC236}">
                <a16:creationId xmlns:a16="http://schemas.microsoft.com/office/drawing/2014/main" id="{9B6240BD-D618-42E7-9432-81CAD454732A}"/>
              </a:ext>
            </a:extLst>
          </p:cNvPr>
          <p:cNvSpPr/>
          <p:nvPr/>
        </p:nvSpPr>
        <p:spPr>
          <a:xfrm>
            <a:off x="1045511" y="2913939"/>
            <a:ext cx="5485415" cy="1090905"/>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66294"/>
            <a:r>
              <a:rPr lang="en-US" sz="1200" b="1" dirty="0">
                <a:solidFill>
                  <a:schemeClr val="tx1">
                    <a:lumMod val="50000"/>
                  </a:schemeClr>
                </a:solidFill>
              </a:rPr>
              <a:t>Overview: </a:t>
            </a:r>
            <a:r>
              <a:rPr lang="en-US" sz="1200" dirty="0">
                <a:solidFill>
                  <a:schemeClr val="tx1">
                    <a:lumMod val="50000"/>
                  </a:schemeClr>
                </a:solidFill>
              </a:rPr>
              <a:t>This screening template enables due diligence teams to provide a snapshot of business performance and strategy. It is designed to help investors understand key aspects of the business and market, arriving at a “quick no”, to advance only the businesses that exhibit high potential to due diligence stage.</a:t>
            </a:r>
          </a:p>
        </p:txBody>
      </p:sp>
      <p:sp>
        <p:nvSpPr>
          <p:cNvPr id="11" name="Rectangle 10">
            <a:extLst>
              <a:ext uri="{FF2B5EF4-FFF2-40B4-BE49-F238E27FC236}">
                <a16:creationId xmlns:a16="http://schemas.microsoft.com/office/drawing/2014/main" id="{3BDA8547-9253-4970-91C4-0139D63BF5B1}"/>
              </a:ext>
            </a:extLst>
          </p:cNvPr>
          <p:cNvSpPr/>
          <p:nvPr/>
        </p:nvSpPr>
        <p:spPr>
          <a:xfrm>
            <a:off x="1045511" y="4525688"/>
            <a:ext cx="5485415" cy="1365175"/>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66294"/>
            <a:r>
              <a:rPr lang="en-US" sz="1200" b="1" dirty="0">
                <a:solidFill>
                  <a:schemeClr val="tx1"/>
                </a:solidFill>
              </a:rPr>
              <a:t>What is included: </a:t>
            </a:r>
            <a:r>
              <a:rPr lang="en-US" sz="1200" dirty="0">
                <a:solidFill>
                  <a:schemeClr val="tx1"/>
                </a:solidFill>
              </a:rPr>
              <a:t>Included is a two-pager assessment template with topics around business performance and its operating environment. In addition, an addendum is included for critical follow-up questions the investor has before being able to make a decision. These additional questions should not be a full due-diligence list but the key questions an investor needs an answer to before investing time in the due diligence process.</a:t>
            </a:r>
          </a:p>
        </p:txBody>
      </p:sp>
      <p:sp>
        <p:nvSpPr>
          <p:cNvPr id="14" name="Rectangle 13">
            <a:extLst>
              <a:ext uri="{FF2B5EF4-FFF2-40B4-BE49-F238E27FC236}">
                <a16:creationId xmlns:a16="http://schemas.microsoft.com/office/drawing/2014/main" id="{F9E27F44-1C3D-4747-A500-0E65869E71D0}"/>
              </a:ext>
            </a:extLst>
          </p:cNvPr>
          <p:cNvSpPr/>
          <p:nvPr/>
        </p:nvSpPr>
        <p:spPr>
          <a:xfrm>
            <a:off x="1045511" y="6411706"/>
            <a:ext cx="5485415" cy="1752978"/>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66294"/>
            <a:r>
              <a:rPr lang="en-US" sz="1200" b="1" dirty="0">
                <a:solidFill>
                  <a:schemeClr val="tx1"/>
                </a:solidFill>
              </a:rPr>
              <a:t>How to use this document: </a:t>
            </a:r>
            <a:r>
              <a:rPr lang="en-US" sz="1200" dirty="0">
                <a:solidFill>
                  <a:schemeClr val="tx1"/>
                </a:solidFill>
              </a:rPr>
              <a:t>Due diligence teams can gather this information through secondary research, documents shared by the business during initial screening, and short follow-up calls with management to fill out any key gaps. Teams should also include their own preliminary assessment of the opportunities and risks based on their knowledge of the market, viability of the business model, and firm understanding of investor criteria to assess portfolio fit. This document is intended to be completed within two weeks to arrive at a quick decision on whether or not to proceed to detailed due diligence.</a:t>
            </a:r>
            <a:endParaRPr lang="en-US" sz="1200" i="1" dirty="0">
              <a:solidFill>
                <a:schemeClr val="tx1"/>
              </a:solidFill>
            </a:endParaRPr>
          </a:p>
        </p:txBody>
      </p:sp>
      <p:pic>
        <p:nvPicPr>
          <p:cNvPr id="1026" name="Picture 2" descr="Related image">
            <a:extLst>
              <a:ext uri="{FF2B5EF4-FFF2-40B4-BE49-F238E27FC236}">
                <a16:creationId xmlns:a16="http://schemas.microsoft.com/office/drawing/2014/main" id="{E0A705D3-AF5C-4723-A3D8-7D0E830C6BBD}"/>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394341" y="2913939"/>
            <a:ext cx="632637" cy="6326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hecklist icon noun project">
            <a:extLst>
              <a:ext uri="{FF2B5EF4-FFF2-40B4-BE49-F238E27FC236}">
                <a16:creationId xmlns:a16="http://schemas.microsoft.com/office/drawing/2014/main" id="{F6A45CCD-E866-48DE-A3C7-6A02E58DCF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974" y="4525688"/>
            <a:ext cx="681370" cy="68137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Image result for think bulb icon nounproject">
            <a:extLst>
              <a:ext uri="{FF2B5EF4-FFF2-40B4-BE49-F238E27FC236}">
                <a16:creationId xmlns:a16="http://schemas.microsoft.com/office/drawing/2014/main" id="{220E8905-BB74-492E-A878-333E3A4496C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671"/>
          <a:stretch/>
        </p:blipFill>
        <p:spPr bwMode="auto">
          <a:xfrm>
            <a:off x="275240" y="6411706"/>
            <a:ext cx="870838" cy="795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2013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Placeholder 4">
            <a:extLst>
              <a:ext uri="{FF2B5EF4-FFF2-40B4-BE49-F238E27FC236}">
                <a16:creationId xmlns:a16="http://schemas.microsoft.com/office/drawing/2014/main" id="{92C975AE-1091-4BA9-AE6B-BDE89D14B67C}"/>
              </a:ext>
            </a:extLst>
          </p:cNvPr>
          <p:cNvSpPr txBox="1">
            <a:spLocks/>
          </p:cNvSpPr>
          <p:nvPr/>
        </p:nvSpPr>
        <p:spPr>
          <a:xfrm>
            <a:off x="333497" y="2129198"/>
            <a:ext cx="3092418" cy="980172"/>
          </a:xfrm>
          <a:prstGeom prst="rect">
            <a:avLst/>
          </a:prstGeom>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[Overview of business model, value proposition for customers, products and services]</a:t>
            </a:r>
          </a:p>
          <a:p>
            <a:pPr marL="171450" indent="-171450" fontAlgn="base">
              <a:buClr>
                <a:srgbClr val="000000"/>
              </a:buClr>
              <a:buSzPct val="100000"/>
              <a:buFont typeface="Arial" panose="020B0604020202020204" pitchFamily="34" charset="0"/>
              <a:buChar char="•"/>
            </a:pPr>
            <a:endParaRPr lang="en-US" sz="1200" b="0" i="1" dirty="0">
              <a:solidFill>
                <a:schemeClr val="bg1">
                  <a:lumMod val="65000"/>
                </a:schemeClr>
              </a:solidFill>
            </a:endParaRPr>
          </a:p>
        </p:txBody>
      </p:sp>
      <p:sp>
        <p:nvSpPr>
          <p:cNvPr id="34" name="Content Placeholder 5">
            <a:extLst>
              <a:ext uri="{FF2B5EF4-FFF2-40B4-BE49-F238E27FC236}">
                <a16:creationId xmlns:a16="http://schemas.microsoft.com/office/drawing/2014/main" id="{4204470C-4FCE-4995-B222-2C70746420E2}"/>
              </a:ext>
            </a:extLst>
          </p:cNvPr>
          <p:cNvSpPr txBox="1">
            <a:spLocks/>
          </p:cNvSpPr>
          <p:nvPr/>
        </p:nvSpPr>
        <p:spPr>
          <a:xfrm>
            <a:off x="333497" y="1872584"/>
            <a:ext cx="3092418"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Business overview</a:t>
            </a:r>
          </a:p>
        </p:txBody>
      </p:sp>
      <p:sp>
        <p:nvSpPr>
          <p:cNvPr id="37" name="Text Placeholder 4">
            <a:extLst>
              <a:ext uri="{FF2B5EF4-FFF2-40B4-BE49-F238E27FC236}">
                <a16:creationId xmlns:a16="http://schemas.microsoft.com/office/drawing/2014/main" id="{15143722-AC40-4FBD-B8EC-FEE8CFA263E3}"/>
              </a:ext>
            </a:extLst>
          </p:cNvPr>
          <p:cNvSpPr txBox="1">
            <a:spLocks/>
          </p:cNvSpPr>
          <p:nvPr/>
        </p:nvSpPr>
        <p:spPr>
          <a:xfrm>
            <a:off x="333497" y="7538243"/>
            <a:ext cx="3092418" cy="1377157"/>
          </a:xfrm>
          <a:prstGeom prst="rect">
            <a:avLst/>
          </a:prstGeom>
          <a:noFill/>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[Key customers]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[Key suppliers]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[Distribution partners]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[Technical partners]</a:t>
            </a:r>
          </a:p>
          <a:p>
            <a:pPr marL="171450" indent="-171450" fontAlgn="base">
              <a:buClr>
                <a:srgbClr val="000000"/>
              </a:buClr>
              <a:buSzPct val="100000"/>
              <a:buFont typeface="Arial" panose="020B0604020202020204" pitchFamily="34" charset="0"/>
              <a:buChar char="•"/>
            </a:pPr>
            <a:endParaRPr lang="en-US" sz="1200" b="0" dirty="0"/>
          </a:p>
          <a:p>
            <a:pPr fontAlgn="base">
              <a:buClr>
                <a:srgbClr val="000000"/>
              </a:buClr>
              <a:buSzPct val="100000"/>
              <a:buFont typeface=""/>
            </a:pPr>
            <a:endParaRPr lang="en-US" sz="1200" dirty="0"/>
          </a:p>
        </p:txBody>
      </p:sp>
      <p:sp>
        <p:nvSpPr>
          <p:cNvPr id="38" name="Content Placeholder 5">
            <a:extLst>
              <a:ext uri="{FF2B5EF4-FFF2-40B4-BE49-F238E27FC236}">
                <a16:creationId xmlns:a16="http://schemas.microsoft.com/office/drawing/2014/main" id="{7AF1BFC5-DAC3-4B13-A79A-FBAC231A1ABA}"/>
              </a:ext>
            </a:extLst>
          </p:cNvPr>
          <p:cNvSpPr txBox="1">
            <a:spLocks/>
          </p:cNvSpPr>
          <p:nvPr/>
        </p:nvSpPr>
        <p:spPr>
          <a:xfrm>
            <a:off x="333497" y="7324723"/>
            <a:ext cx="3092418" cy="182880"/>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Partnerships</a:t>
            </a:r>
          </a:p>
        </p:txBody>
      </p:sp>
      <p:sp>
        <p:nvSpPr>
          <p:cNvPr id="77" name="Text Placeholder 4">
            <a:extLst>
              <a:ext uri="{FF2B5EF4-FFF2-40B4-BE49-F238E27FC236}">
                <a16:creationId xmlns:a16="http://schemas.microsoft.com/office/drawing/2014/main" id="{3E581FA9-E4A9-4DC1-A5E9-17C0EFB55D80}"/>
              </a:ext>
            </a:extLst>
          </p:cNvPr>
          <p:cNvSpPr txBox="1">
            <a:spLocks/>
          </p:cNvSpPr>
          <p:nvPr/>
        </p:nvSpPr>
        <p:spPr>
          <a:xfrm>
            <a:off x="3460929" y="7538243"/>
            <a:ext cx="3092418" cy="1377157"/>
          </a:xfrm>
          <a:prstGeom prst="rect">
            <a:avLst/>
          </a:prstGeom>
          <a:noFill/>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[Impact thesis]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[Impact metrics]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[Impact achieved to date]</a:t>
            </a:r>
          </a:p>
        </p:txBody>
      </p:sp>
      <p:sp>
        <p:nvSpPr>
          <p:cNvPr id="78" name="Content Placeholder 5">
            <a:extLst>
              <a:ext uri="{FF2B5EF4-FFF2-40B4-BE49-F238E27FC236}">
                <a16:creationId xmlns:a16="http://schemas.microsoft.com/office/drawing/2014/main" id="{7AF612E9-3A19-43EA-B406-BEA5C3718513}"/>
              </a:ext>
            </a:extLst>
          </p:cNvPr>
          <p:cNvSpPr txBox="1">
            <a:spLocks/>
          </p:cNvSpPr>
          <p:nvPr/>
        </p:nvSpPr>
        <p:spPr>
          <a:xfrm>
            <a:off x="3460929" y="7324723"/>
            <a:ext cx="3092418" cy="182880"/>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Impact</a:t>
            </a:r>
          </a:p>
        </p:txBody>
      </p:sp>
      <p:sp>
        <p:nvSpPr>
          <p:cNvPr id="8" name="Rectangle 7">
            <a:extLst>
              <a:ext uri="{FF2B5EF4-FFF2-40B4-BE49-F238E27FC236}">
                <a16:creationId xmlns:a16="http://schemas.microsoft.com/office/drawing/2014/main" id="{523AB6F2-0879-4EC9-8191-998EC3159310}"/>
              </a:ext>
            </a:extLst>
          </p:cNvPr>
          <p:cNvSpPr/>
          <p:nvPr/>
        </p:nvSpPr>
        <p:spPr>
          <a:xfrm>
            <a:off x="292100" y="467405"/>
            <a:ext cx="4601388" cy="10264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r>
              <a:rPr lang="en-US" sz="1200" b="1" dirty="0">
                <a:solidFill>
                  <a:schemeClr val="tx1"/>
                </a:solidFill>
              </a:rPr>
              <a:t>Sector: </a:t>
            </a:r>
            <a:r>
              <a:rPr lang="en-US" sz="1200" i="1" dirty="0">
                <a:solidFill>
                  <a:schemeClr val="bg1">
                    <a:lumMod val="65000"/>
                  </a:schemeClr>
                </a:solidFill>
              </a:rPr>
              <a:t>[e.g. agribusiness]</a:t>
            </a:r>
            <a:endParaRPr lang="en-US" sz="1200" dirty="0">
              <a:solidFill>
                <a:schemeClr val="tx1"/>
              </a:solidFill>
            </a:endParaRPr>
          </a:p>
          <a:p>
            <a:pPr marL="0" lvl="1"/>
            <a:r>
              <a:rPr lang="en-US" sz="1200" b="1" dirty="0">
                <a:solidFill>
                  <a:schemeClr val="tx1"/>
                </a:solidFill>
              </a:rPr>
              <a:t>Country: </a:t>
            </a:r>
            <a:r>
              <a:rPr lang="en-US" sz="1200" i="1" dirty="0">
                <a:solidFill>
                  <a:schemeClr val="bg1">
                    <a:lumMod val="65000"/>
                  </a:schemeClr>
                </a:solidFill>
              </a:rPr>
              <a:t>[e.g. Kenya, Uganda &amp; Nigeria]</a:t>
            </a:r>
            <a:endParaRPr lang="en-US" sz="1200" dirty="0">
              <a:solidFill>
                <a:schemeClr val="tx1"/>
              </a:solidFill>
            </a:endParaRPr>
          </a:p>
          <a:p>
            <a:pPr marL="0" lvl="1"/>
            <a:r>
              <a:rPr lang="en-US" sz="1200" b="1" dirty="0">
                <a:solidFill>
                  <a:schemeClr val="tx1"/>
                </a:solidFill>
              </a:rPr>
              <a:t>Business stage: </a:t>
            </a:r>
            <a:r>
              <a:rPr lang="en-US" sz="1200" i="1" dirty="0">
                <a:solidFill>
                  <a:schemeClr val="bg1">
                    <a:lumMod val="65000"/>
                  </a:schemeClr>
                </a:solidFill>
              </a:rPr>
              <a:t>[pre-revenue/ pre-profit/ post-profit]</a:t>
            </a:r>
            <a:endParaRPr lang="en-US" sz="1200" dirty="0">
              <a:solidFill>
                <a:schemeClr val="tx1"/>
              </a:solidFill>
            </a:endParaRPr>
          </a:p>
          <a:p>
            <a:pPr marL="0" lvl="1"/>
            <a:r>
              <a:rPr lang="en-US" sz="1200" b="1" dirty="0">
                <a:solidFill>
                  <a:schemeClr val="tx1"/>
                </a:solidFill>
              </a:rPr>
              <a:t>Products/ services: </a:t>
            </a:r>
            <a:r>
              <a:rPr lang="en-US" sz="1200" i="1" dirty="0">
                <a:solidFill>
                  <a:schemeClr val="bg1">
                    <a:lumMod val="65000"/>
                  </a:schemeClr>
                </a:solidFill>
              </a:rPr>
              <a:t>[e.g. farm inputs, medical services]</a:t>
            </a:r>
            <a:endParaRPr lang="en-US" sz="1200" dirty="0">
              <a:solidFill>
                <a:schemeClr val="tx1"/>
              </a:solidFill>
            </a:endParaRPr>
          </a:p>
          <a:p>
            <a:pPr marL="0" lvl="1"/>
            <a:r>
              <a:rPr lang="en-US" sz="1200" b="1" dirty="0">
                <a:solidFill>
                  <a:schemeClr val="tx1"/>
                </a:solidFill>
              </a:rPr>
              <a:t>Capital need: </a:t>
            </a:r>
            <a:r>
              <a:rPr lang="en-US" sz="1200" i="1" dirty="0">
                <a:solidFill>
                  <a:schemeClr val="bg1">
                    <a:lumMod val="65000"/>
                  </a:schemeClr>
                </a:solidFill>
              </a:rPr>
              <a:t>[e.g. US$ 200K]</a:t>
            </a:r>
            <a:endParaRPr lang="en-US" sz="1200" dirty="0">
              <a:solidFill>
                <a:schemeClr val="tx1"/>
              </a:solidFill>
            </a:endParaRPr>
          </a:p>
        </p:txBody>
      </p:sp>
      <p:sp>
        <p:nvSpPr>
          <p:cNvPr id="42" name="Text Placeholder 4">
            <a:extLst>
              <a:ext uri="{FF2B5EF4-FFF2-40B4-BE49-F238E27FC236}">
                <a16:creationId xmlns:a16="http://schemas.microsoft.com/office/drawing/2014/main" id="{C141D17C-97CF-4ECD-A5D7-CDDB47CA058F}"/>
              </a:ext>
            </a:extLst>
          </p:cNvPr>
          <p:cNvSpPr txBox="1">
            <a:spLocks/>
          </p:cNvSpPr>
          <p:nvPr/>
        </p:nvSpPr>
        <p:spPr>
          <a:xfrm>
            <a:off x="333497" y="3797482"/>
            <a:ext cx="3092418" cy="938853"/>
          </a:xfrm>
          <a:prstGeom prst="rect">
            <a:avLst/>
          </a:prstGeom>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[Demand for product / services]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[Market size]</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[Competitors]</a:t>
            </a:r>
          </a:p>
        </p:txBody>
      </p:sp>
      <p:sp>
        <p:nvSpPr>
          <p:cNvPr id="43" name="Content Placeholder 5">
            <a:extLst>
              <a:ext uri="{FF2B5EF4-FFF2-40B4-BE49-F238E27FC236}">
                <a16:creationId xmlns:a16="http://schemas.microsoft.com/office/drawing/2014/main" id="{A3F97DB0-37B0-4104-88BF-708D2F24D791}"/>
              </a:ext>
            </a:extLst>
          </p:cNvPr>
          <p:cNvSpPr txBox="1">
            <a:spLocks/>
          </p:cNvSpPr>
          <p:nvPr/>
        </p:nvSpPr>
        <p:spPr>
          <a:xfrm>
            <a:off x="333497" y="3555677"/>
            <a:ext cx="3092418"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Market opportunity</a:t>
            </a:r>
          </a:p>
        </p:txBody>
      </p:sp>
      <p:sp>
        <p:nvSpPr>
          <p:cNvPr id="51" name="Text Placeholder 4">
            <a:extLst>
              <a:ext uri="{FF2B5EF4-FFF2-40B4-BE49-F238E27FC236}">
                <a16:creationId xmlns:a16="http://schemas.microsoft.com/office/drawing/2014/main" id="{FE344EC7-7893-403F-8675-E13FD7C91293}"/>
              </a:ext>
            </a:extLst>
          </p:cNvPr>
          <p:cNvSpPr txBox="1">
            <a:spLocks/>
          </p:cNvSpPr>
          <p:nvPr/>
        </p:nvSpPr>
        <p:spPr>
          <a:xfrm>
            <a:off x="3460929" y="3797482"/>
            <a:ext cx="3092418" cy="938853"/>
          </a:xfrm>
          <a:prstGeom prst="rect">
            <a:avLst/>
          </a:prstGeom>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[List of products &amp; services]</a:t>
            </a:r>
          </a:p>
        </p:txBody>
      </p:sp>
      <p:sp>
        <p:nvSpPr>
          <p:cNvPr id="52" name="Content Placeholder 5">
            <a:extLst>
              <a:ext uri="{FF2B5EF4-FFF2-40B4-BE49-F238E27FC236}">
                <a16:creationId xmlns:a16="http://schemas.microsoft.com/office/drawing/2014/main" id="{59485B61-A7E5-475B-BF8E-45CE408997B4}"/>
              </a:ext>
            </a:extLst>
          </p:cNvPr>
          <p:cNvSpPr txBox="1">
            <a:spLocks/>
          </p:cNvSpPr>
          <p:nvPr/>
        </p:nvSpPr>
        <p:spPr>
          <a:xfrm>
            <a:off x="3460929" y="3555677"/>
            <a:ext cx="3092418"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Products &amp; services</a:t>
            </a:r>
          </a:p>
        </p:txBody>
      </p:sp>
      <p:sp>
        <p:nvSpPr>
          <p:cNvPr id="54" name="Text Placeholder 4">
            <a:extLst>
              <a:ext uri="{FF2B5EF4-FFF2-40B4-BE49-F238E27FC236}">
                <a16:creationId xmlns:a16="http://schemas.microsoft.com/office/drawing/2014/main" id="{B271F096-DA63-45E6-99C4-1599723DF811}"/>
              </a:ext>
            </a:extLst>
          </p:cNvPr>
          <p:cNvSpPr txBox="1">
            <a:spLocks/>
          </p:cNvSpPr>
          <p:nvPr/>
        </p:nvSpPr>
        <p:spPr>
          <a:xfrm>
            <a:off x="333497" y="5441217"/>
            <a:ext cx="3092418" cy="1437198"/>
          </a:xfrm>
          <a:prstGeom prst="rect">
            <a:avLst/>
          </a:prstGeom>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[CEO &amp; senior management: 1-2 sentences describing background and experience of 2-3 key team members]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[Number of full-time staff and growth over time]</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[Brief on Board of Directors / Advisors]</a:t>
            </a:r>
          </a:p>
        </p:txBody>
      </p:sp>
      <p:sp>
        <p:nvSpPr>
          <p:cNvPr id="69" name="Content Placeholder 5">
            <a:extLst>
              <a:ext uri="{FF2B5EF4-FFF2-40B4-BE49-F238E27FC236}">
                <a16:creationId xmlns:a16="http://schemas.microsoft.com/office/drawing/2014/main" id="{EDC5B83A-9261-4949-8454-96419CB0C1B2}"/>
              </a:ext>
            </a:extLst>
          </p:cNvPr>
          <p:cNvSpPr txBox="1">
            <a:spLocks/>
          </p:cNvSpPr>
          <p:nvPr/>
        </p:nvSpPr>
        <p:spPr>
          <a:xfrm>
            <a:off x="333497" y="5182642"/>
            <a:ext cx="3092418"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Team</a:t>
            </a:r>
          </a:p>
        </p:txBody>
      </p:sp>
      <p:sp>
        <p:nvSpPr>
          <p:cNvPr id="26" name="Rectangle 25">
            <a:extLst>
              <a:ext uri="{FF2B5EF4-FFF2-40B4-BE49-F238E27FC236}">
                <a16:creationId xmlns:a16="http://schemas.microsoft.com/office/drawing/2014/main" id="{05DC42FB-F192-4A3E-98E8-B07613BDEF6F}"/>
              </a:ext>
            </a:extLst>
          </p:cNvPr>
          <p:cNvSpPr/>
          <p:nvPr/>
        </p:nvSpPr>
        <p:spPr>
          <a:xfrm>
            <a:off x="5189345" y="467406"/>
            <a:ext cx="1423965" cy="10264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a:solidFill>
                  <a:schemeClr val="bg1">
                    <a:lumMod val="65000"/>
                  </a:schemeClr>
                </a:solidFill>
              </a:rPr>
              <a:t>[Company logo]</a:t>
            </a:r>
          </a:p>
        </p:txBody>
      </p:sp>
      <p:sp>
        <p:nvSpPr>
          <p:cNvPr id="27" name="Text Placeholder 4">
            <a:extLst>
              <a:ext uri="{FF2B5EF4-FFF2-40B4-BE49-F238E27FC236}">
                <a16:creationId xmlns:a16="http://schemas.microsoft.com/office/drawing/2014/main" id="{F06B8B00-FA50-4E07-BB50-C5186D4EA349}"/>
              </a:ext>
            </a:extLst>
          </p:cNvPr>
          <p:cNvSpPr txBox="1">
            <a:spLocks/>
          </p:cNvSpPr>
          <p:nvPr/>
        </p:nvSpPr>
        <p:spPr>
          <a:xfrm>
            <a:off x="3460929" y="5439256"/>
            <a:ext cx="3092418" cy="980172"/>
          </a:xfrm>
          <a:prstGeom prst="rect">
            <a:avLst/>
          </a:prstGeom>
        </p:spPr>
        <p:txBody>
          <a:bodyPr vert="horz" lIns="66303" tIns="33152" rIns="66303" bIns="33152" rtlCol="0" anchor="t">
            <a:noAutofit/>
          </a:bodyPr>
          <a:lstStyle>
            <a:defPPr>
              <a:defRPr lang="en-US"/>
            </a:defPPr>
            <a:lvl1pPr marL="171450" indent="-171450" defTabSz="957706" fontAlgn="base">
              <a:spcBef>
                <a:spcPct val="20000"/>
              </a:spcBef>
              <a:buClr>
                <a:srgbClr val="000000"/>
              </a:buClr>
              <a:buSzPct val="100000"/>
              <a:buFont typeface="Arial" panose="020B0604020202020204" pitchFamily="34" charset="0"/>
              <a:buChar char="•"/>
              <a:defRPr sz="1200" b="0" i="1" baseline="0">
                <a:solidFill>
                  <a:schemeClr val="bg1">
                    <a:lumMod val="65000"/>
                  </a:schemeClr>
                </a:solidFill>
              </a:defRPr>
            </a:lvl1pPr>
            <a:lvl2pPr marL="427152" indent="-220136" defTabSz="957706">
              <a:spcBef>
                <a:spcPct val="20000"/>
              </a:spcBef>
              <a:buFont typeface="Arial" pitchFamily="34" charset="0"/>
              <a:buChar char="•"/>
              <a:defRPr sz="800"/>
            </a:lvl2pPr>
            <a:lvl3pPr marL="839724" indent="-207016" defTabSz="957706">
              <a:spcBef>
                <a:spcPct val="20000"/>
              </a:spcBef>
              <a:buFont typeface="Arial" pitchFamily="34" charset="0"/>
              <a:buChar char="–"/>
              <a:defRPr sz="800"/>
            </a:lvl3pPr>
            <a:lvl4pPr marL="1266878" indent="-220136" defTabSz="957706">
              <a:spcBef>
                <a:spcPct val="20000"/>
              </a:spcBef>
              <a:buFont typeface="Arial" pitchFamily="34" charset="0"/>
              <a:buChar char="•"/>
              <a:defRPr sz="800"/>
            </a:lvl4pPr>
            <a:lvl5pPr marL="1679450" indent="-207016" defTabSz="957706">
              <a:spcBef>
                <a:spcPct val="20000"/>
              </a:spcBef>
              <a:buFont typeface="Arial" pitchFamily="34" charset="0"/>
              <a:buChar char="»"/>
              <a:defRPr sz="8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US" dirty="0"/>
              <a:t>Revenue to date</a:t>
            </a:r>
          </a:p>
          <a:p>
            <a:r>
              <a:rPr lang="en-US" dirty="0"/>
              <a:t>[Year]: [US$ amount]</a:t>
            </a:r>
          </a:p>
        </p:txBody>
      </p:sp>
      <p:sp>
        <p:nvSpPr>
          <p:cNvPr id="46" name="Content Placeholder 5">
            <a:extLst>
              <a:ext uri="{FF2B5EF4-FFF2-40B4-BE49-F238E27FC236}">
                <a16:creationId xmlns:a16="http://schemas.microsoft.com/office/drawing/2014/main" id="{37566ADC-2110-4D74-8207-2D0675ED79A4}"/>
              </a:ext>
            </a:extLst>
          </p:cNvPr>
          <p:cNvSpPr txBox="1">
            <a:spLocks/>
          </p:cNvSpPr>
          <p:nvPr/>
        </p:nvSpPr>
        <p:spPr>
          <a:xfrm>
            <a:off x="3460929" y="5182642"/>
            <a:ext cx="3092418"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Financial performance</a:t>
            </a:r>
          </a:p>
        </p:txBody>
      </p:sp>
      <p:sp>
        <p:nvSpPr>
          <p:cNvPr id="29" name="Text Placeholder 4">
            <a:extLst>
              <a:ext uri="{FF2B5EF4-FFF2-40B4-BE49-F238E27FC236}">
                <a16:creationId xmlns:a16="http://schemas.microsoft.com/office/drawing/2014/main" id="{115BD8F0-5E3F-4F5F-BE2F-EA8BA484049D}"/>
              </a:ext>
            </a:extLst>
          </p:cNvPr>
          <p:cNvSpPr txBox="1">
            <a:spLocks/>
          </p:cNvSpPr>
          <p:nvPr/>
        </p:nvSpPr>
        <p:spPr>
          <a:xfrm>
            <a:off x="3460929" y="2129198"/>
            <a:ext cx="3092418" cy="980172"/>
          </a:xfrm>
          <a:prstGeom prst="rect">
            <a:avLst/>
          </a:prstGeom>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[Key milestones achieved to-date]</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[Customer traction]</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[Product portfolio growth]</a:t>
            </a:r>
          </a:p>
        </p:txBody>
      </p:sp>
      <p:sp>
        <p:nvSpPr>
          <p:cNvPr id="30" name="Content Placeholder 5">
            <a:extLst>
              <a:ext uri="{FF2B5EF4-FFF2-40B4-BE49-F238E27FC236}">
                <a16:creationId xmlns:a16="http://schemas.microsoft.com/office/drawing/2014/main" id="{39B9784F-9D7D-4E6C-A7B2-7614ABE0D402}"/>
              </a:ext>
            </a:extLst>
          </p:cNvPr>
          <p:cNvSpPr txBox="1">
            <a:spLocks/>
          </p:cNvSpPr>
          <p:nvPr/>
        </p:nvSpPr>
        <p:spPr>
          <a:xfrm>
            <a:off x="3460929" y="1872584"/>
            <a:ext cx="3092418"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Traction</a:t>
            </a:r>
          </a:p>
        </p:txBody>
      </p:sp>
      <p:sp>
        <p:nvSpPr>
          <p:cNvPr id="20" name="Freeform 5">
            <a:extLst>
              <a:ext uri="{FF2B5EF4-FFF2-40B4-BE49-F238E27FC236}">
                <a16:creationId xmlns:a16="http://schemas.microsoft.com/office/drawing/2014/main" id="{D6E0965D-969A-4263-BA9E-66F01F8BF205}"/>
              </a:ext>
            </a:extLst>
          </p:cNvPr>
          <p:cNvSpPr/>
          <p:nvPr>
            <p:custDataLst>
              <p:tags r:id="rId1"/>
            </p:custDataLst>
          </p:nvPr>
        </p:nvSpPr>
        <p:spPr bwMode="auto">
          <a:xfrm>
            <a:off x="0" y="-6626"/>
            <a:ext cx="3200400" cy="228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200" b="1" dirty="0">
                <a:latin typeface="+mj-lt"/>
                <a:cs typeface="Segoe UI" panose="020B0502040204020203" pitchFamily="34" charset="0"/>
              </a:rPr>
              <a:t>Two-pager</a:t>
            </a:r>
          </a:p>
        </p:txBody>
      </p:sp>
    </p:spTree>
    <p:extLst>
      <p:ext uri="{BB962C8B-B14F-4D97-AF65-F5344CB8AC3E}">
        <p14:creationId xmlns:p14="http://schemas.microsoft.com/office/powerpoint/2010/main" val="3465265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 Placeholder 4">
            <a:extLst>
              <a:ext uri="{FF2B5EF4-FFF2-40B4-BE49-F238E27FC236}">
                <a16:creationId xmlns:a16="http://schemas.microsoft.com/office/drawing/2014/main" id="{B271F096-DA63-45E6-99C4-1599723DF811}"/>
              </a:ext>
            </a:extLst>
          </p:cNvPr>
          <p:cNvSpPr txBox="1">
            <a:spLocks/>
          </p:cNvSpPr>
          <p:nvPr/>
        </p:nvSpPr>
        <p:spPr>
          <a:xfrm>
            <a:off x="348901" y="3096529"/>
            <a:ext cx="6208591" cy="1151282"/>
          </a:xfrm>
          <a:prstGeom prst="rect">
            <a:avLst/>
          </a:prstGeom>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High-level initial analysis of factors that would make it difficult to raise required capital e.g. any covenants made by business with other investors; capital ask relative to business growth; niche sector]</a:t>
            </a:r>
          </a:p>
        </p:txBody>
      </p:sp>
      <p:sp>
        <p:nvSpPr>
          <p:cNvPr id="69" name="Content Placeholder 5">
            <a:extLst>
              <a:ext uri="{FF2B5EF4-FFF2-40B4-BE49-F238E27FC236}">
                <a16:creationId xmlns:a16="http://schemas.microsoft.com/office/drawing/2014/main" id="{EDC5B83A-9261-4949-8454-96419CB0C1B2}"/>
              </a:ext>
            </a:extLst>
          </p:cNvPr>
          <p:cNvSpPr txBox="1">
            <a:spLocks/>
          </p:cNvSpPr>
          <p:nvPr/>
        </p:nvSpPr>
        <p:spPr>
          <a:xfrm>
            <a:off x="348901" y="2852658"/>
            <a:ext cx="6208591"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Capital raise considerations</a:t>
            </a:r>
          </a:p>
        </p:txBody>
      </p:sp>
      <p:sp>
        <p:nvSpPr>
          <p:cNvPr id="33" name="Text Placeholder 4">
            <a:extLst>
              <a:ext uri="{FF2B5EF4-FFF2-40B4-BE49-F238E27FC236}">
                <a16:creationId xmlns:a16="http://schemas.microsoft.com/office/drawing/2014/main" id="{92C975AE-1091-4BA9-AE6B-BDE89D14B67C}"/>
              </a:ext>
            </a:extLst>
          </p:cNvPr>
          <p:cNvSpPr txBox="1">
            <a:spLocks/>
          </p:cNvSpPr>
          <p:nvPr/>
        </p:nvSpPr>
        <p:spPr>
          <a:xfrm>
            <a:off x="348901" y="837257"/>
            <a:ext cx="3086820" cy="1817160"/>
          </a:xfrm>
          <a:prstGeom prst="rect">
            <a:avLst/>
          </a:prstGeom>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[Strategic growth plan e.g. market expansion; operations; supply chain; [Financial projections including key revenue drivers]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[Financial projections including key revenue drivers]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[Anticipated growth in team, including key staff and management hires]</a:t>
            </a:r>
          </a:p>
        </p:txBody>
      </p:sp>
      <p:sp>
        <p:nvSpPr>
          <p:cNvPr id="34" name="Content Placeholder 5">
            <a:extLst>
              <a:ext uri="{FF2B5EF4-FFF2-40B4-BE49-F238E27FC236}">
                <a16:creationId xmlns:a16="http://schemas.microsoft.com/office/drawing/2014/main" id="{4204470C-4FCE-4995-B222-2C70746420E2}"/>
              </a:ext>
            </a:extLst>
          </p:cNvPr>
          <p:cNvSpPr txBox="1">
            <a:spLocks/>
          </p:cNvSpPr>
          <p:nvPr/>
        </p:nvSpPr>
        <p:spPr>
          <a:xfrm>
            <a:off x="348901" y="580643"/>
            <a:ext cx="3086820"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Growth strategy</a:t>
            </a:r>
          </a:p>
        </p:txBody>
      </p:sp>
      <p:sp>
        <p:nvSpPr>
          <p:cNvPr id="29" name="Text Placeholder 4">
            <a:extLst>
              <a:ext uri="{FF2B5EF4-FFF2-40B4-BE49-F238E27FC236}">
                <a16:creationId xmlns:a16="http://schemas.microsoft.com/office/drawing/2014/main" id="{115BD8F0-5E3F-4F5F-BE2F-EA8BA484049D}"/>
              </a:ext>
            </a:extLst>
          </p:cNvPr>
          <p:cNvSpPr txBox="1">
            <a:spLocks/>
          </p:cNvSpPr>
          <p:nvPr/>
        </p:nvSpPr>
        <p:spPr>
          <a:xfrm>
            <a:off x="3470672" y="837257"/>
            <a:ext cx="3086820" cy="1817160"/>
          </a:xfrm>
          <a:prstGeom prst="rect">
            <a:avLst/>
          </a:prstGeom>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[Initial investments used to start the business]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[Any grants, debt, equity raised previously]</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[Any outstanding loans and summary of terms</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Capital need (amount requested, use of proceeds, traction and timing)</a:t>
            </a:r>
          </a:p>
        </p:txBody>
      </p:sp>
      <p:sp>
        <p:nvSpPr>
          <p:cNvPr id="30" name="Content Placeholder 5">
            <a:extLst>
              <a:ext uri="{FF2B5EF4-FFF2-40B4-BE49-F238E27FC236}">
                <a16:creationId xmlns:a16="http://schemas.microsoft.com/office/drawing/2014/main" id="{39B9784F-9D7D-4E6C-A7B2-7614ABE0D402}"/>
              </a:ext>
            </a:extLst>
          </p:cNvPr>
          <p:cNvSpPr txBox="1">
            <a:spLocks/>
          </p:cNvSpPr>
          <p:nvPr/>
        </p:nvSpPr>
        <p:spPr>
          <a:xfrm>
            <a:off x="3470672" y="580643"/>
            <a:ext cx="3086820"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Funding</a:t>
            </a:r>
          </a:p>
        </p:txBody>
      </p:sp>
      <p:sp>
        <p:nvSpPr>
          <p:cNvPr id="28" name="Content Placeholder 5">
            <a:extLst>
              <a:ext uri="{FF2B5EF4-FFF2-40B4-BE49-F238E27FC236}">
                <a16:creationId xmlns:a16="http://schemas.microsoft.com/office/drawing/2014/main" id="{E629AC54-A644-488D-8184-6FD97995A7EA}"/>
              </a:ext>
            </a:extLst>
          </p:cNvPr>
          <p:cNvSpPr txBox="1">
            <a:spLocks/>
          </p:cNvSpPr>
          <p:nvPr/>
        </p:nvSpPr>
        <p:spPr>
          <a:xfrm>
            <a:off x="348901" y="4305367"/>
            <a:ext cx="6208591"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Risk analysis</a:t>
            </a:r>
          </a:p>
        </p:txBody>
      </p:sp>
      <p:graphicFrame>
        <p:nvGraphicFramePr>
          <p:cNvPr id="31" name="Table 30">
            <a:extLst>
              <a:ext uri="{FF2B5EF4-FFF2-40B4-BE49-F238E27FC236}">
                <a16:creationId xmlns:a16="http://schemas.microsoft.com/office/drawing/2014/main" id="{05AA1AE2-F5A0-4D95-94DE-757302C861A9}"/>
              </a:ext>
            </a:extLst>
          </p:cNvPr>
          <p:cNvGraphicFramePr>
            <a:graphicFrameLocks noGrp="1"/>
          </p:cNvGraphicFramePr>
          <p:nvPr>
            <p:extLst>
              <p:ext uri="{D42A27DB-BD31-4B8C-83A1-F6EECF244321}">
                <p14:modId xmlns:p14="http://schemas.microsoft.com/office/powerpoint/2010/main" val="3617977233"/>
              </p:ext>
            </p:extLst>
          </p:nvPr>
        </p:nvGraphicFramePr>
        <p:xfrm>
          <a:off x="348901" y="4482789"/>
          <a:ext cx="6208591" cy="2419146"/>
        </p:xfrm>
        <a:graphic>
          <a:graphicData uri="http://schemas.openxmlformats.org/drawingml/2006/table">
            <a:tbl>
              <a:tblPr firstRow="1" bandRow="1">
                <a:tableStyleId>{5C22544A-7EE6-4342-B048-85BDC9FD1C3A}</a:tableStyleId>
              </a:tblPr>
              <a:tblGrid>
                <a:gridCol w="3973714">
                  <a:extLst>
                    <a:ext uri="{9D8B030D-6E8A-4147-A177-3AD203B41FA5}">
                      <a16:colId xmlns:a16="http://schemas.microsoft.com/office/drawing/2014/main" val="1745999756"/>
                    </a:ext>
                  </a:extLst>
                </a:gridCol>
                <a:gridCol w="2234877">
                  <a:extLst>
                    <a:ext uri="{9D8B030D-6E8A-4147-A177-3AD203B41FA5}">
                      <a16:colId xmlns:a16="http://schemas.microsoft.com/office/drawing/2014/main" val="1744421534"/>
                    </a:ext>
                  </a:extLst>
                </a:gridCol>
              </a:tblGrid>
              <a:tr h="362872">
                <a:tc>
                  <a:txBody>
                    <a:bodyPr/>
                    <a:lstStyle/>
                    <a:p>
                      <a:r>
                        <a:rPr lang="en-US" sz="1200" dirty="0">
                          <a:solidFill>
                            <a:schemeClr val="tx1"/>
                          </a:solidFill>
                        </a:rPr>
                        <a:t>Risk</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200" dirty="0">
                          <a:solidFill>
                            <a:schemeClr val="tx1"/>
                          </a:solidFill>
                        </a:rPr>
                        <a:t>Risk mitigation</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1658883"/>
                  </a:ext>
                </a:extLst>
              </a:tr>
              <a:tr h="1330530">
                <a:tc>
                  <a:txBody>
                    <a:bodyPr/>
                    <a:lstStyle/>
                    <a:p>
                      <a:pPr marL="0" indent="0" fontAlgn="base">
                        <a:buClr>
                          <a:srgbClr val="000000"/>
                        </a:buClr>
                        <a:buSzPct val="100000"/>
                        <a:buFont typeface="Arial" panose="020B0604020202020204" pitchFamily="34" charset="0"/>
                        <a:buNone/>
                      </a:pPr>
                      <a:r>
                        <a:rPr lang="en-US" sz="1200" i="1" kern="1200" dirty="0">
                          <a:solidFill>
                            <a:schemeClr val="bg1">
                              <a:lumMod val="65000"/>
                            </a:schemeClr>
                          </a:solidFill>
                          <a:latin typeface="+mn-lt"/>
                          <a:ea typeface="+mn-ea"/>
                          <a:cs typeface="+mn-cs"/>
                        </a:rPr>
                        <a:t>[70% of business expenses are in USD with sales in local currency in a market where currency has devalued 25% in 3 years with trend expected to continue]</a:t>
                      </a:r>
                    </a:p>
                  </a:txBody>
                  <a:tcPr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62992" rtl="0" eaLnBrk="1" fontAlgn="auto" latinLnBrk="0" hangingPunct="1">
                        <a:lnSpc>
                          <a:spcPct val="100000"/>
                        </a:lnSpc>
                        <a:spcBef>
                          <a:spcPts val="0"/>
                        </a:spcBef>
                        <a:spcAft>
                          <a:spcPts val="0"/>
                        </a:spcAft>
                        <a:buClrTx/>
                        <a:buSzTx/>
                        <a:buFontTx/>
                        <a:buNone/>
                        <a:tabLst/>
                        <a:defRPr/>
                      </a:pPr>
                      <a:endParaRPr lang="en-US" sz="1200" b="0" dirty="0">
                        <a:solidFill>
                          <a:schemeClr val="tx1"/>
                        </a:solidFill>
                      </a:endParaRPr>
                    </a:p>
                  </a:txBody>
                  <a:tcPr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0346292"/>
                  </a:ext>
                </a:extLst>
              </a:tr>
              <a:tr h="362872">
                <a:tc>
                  <a:txBody>
                    <a:bodyPr/>
                    <a:lstStyle/>
                    <a:p>
                      <a:pPr marL="0" indent="0" fontAlgn="base">
                        <a:buClr>
                          <a:srgbClr val="000000"/>
                        </a:buClr>
                        <a:buSzPct val="100000"/>
                        <a:buFont typeface="Arial" panose="020B0604020202020204" pitchFamily="34" charset="0"/>
                        <a:buNone/>
                      </a:pPr>
                      <a:endParaRPr lang="en-US" sz="1200" b="0" dirty="0">
                        <a:solidFill>
                          <a:schemeClr val="tx1"/>
                        </a:solidFill>
                      </a:endParaRPr>
                    </a:p>
                  </a:txBody>
                  <a:tcPr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62992" rtl="0" eaLnBrk="1" fontAlgn="auto" latinLnBrk="0" hangingPunct="1">
                        <a:lnSpc>
                          <a:spcPct val="100000"/>
                        </a:lnSpc>
                        <a:spcBef>
                          <a:spcPts val="0"/>
                        </a:spcBef>
                        <a:spcAft>
                          <a:spcPts val="0"/>
                        </a:spcAft>
                        <a:buClrTx/>
                        <a:buSzTx/>
                        <a:buFontTx/>
                        <a:buNone/>
                        <a:tabLst/>
                        <a:defRPr/>
                      </a:pPr>
                      <a:endParaRPr lang="en-US" sz="1200" b="0" dirty="0">
                        <a:solidFill>
                          <a:schemeClr val="tx1"/>
                        </a:solidFill>
                      </a:endParaRPr>
                    </a:p>
                  </a:txBody>
                  <a:tcPr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9056794"/>
                  </a:ext>
                </a:extLst>
              </a:tr>
              <a:tr h="362872">
                <a:tc>
                  <a:txBody>
                    <a:bodyPr/>
                    <a:lstStyle/>
                    <a:p>
                      <a:pPr marL="0" indent="0" fontAlgn="base">
                        <a:buClr>
                          <a:srgbClr val="000000"/>
                        </a:buClr>
                        <a:buSzPct val="100000"/>
                        <a:buFont typeface="Arial" panose="020B0604020202020204" pitchFamily="34" charset="0"/>
                        <a:buNone/>
                      </a:pPr>
                      <a:endParaRPr lang="en-US" sz="1200" b="0" dirty="0">
                        <a:solidFill>
                          <a:schemeClr val="tx1"/>
                        </a:solidFill>
                      </a:endParaRPr>
                    </a:p>
                  </a:txBody>
                  <a:tcPr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62992" rtl="0" eaLnBrk="1" fontAlgn="auto" latinLnBrk="0" hangingPunct="1">
                        <a:lnSpc>
                          <a:spcPct val="100000"/>
                        </a:lnSpc>
                        <a:spcBef>
                          <a:spcPts val="0"/>
                        </a:spcBef>
                        <a:spcAft>
                          <a:spcPts val="0"/>
                        </a:spcAft>
                        <a:buClrTx/>
                        <a:buSzTx/>
                        <a:buFontTx/>
                        <a:buNone/>
                        <a:tabLst/>
                        <a:defRPr/>
                      </a:pPr>
                      <a:endParaRPr lang="en-US" sz="1200" b="0" dirty="0">
                        <a:solidFill>
                          <a:schemeClr val="tx1"/>
                        </a:solidFill>
                      </a:endParaRPr>
                    </a:p>
                  </a:txBody>
                  <a:tcPr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2066617"/>
                  </a:ext>
                </a:extLst>
              </a:tr>
            </a:tbl>
          </a:graphicData>
        </a:graphic>
      </p:graphicFrame>
      <p:sp>
        <p:nvSpPr>
          <p:cNvPr id="32" name="Text Placeholder 4">
            <a:extLst>
              <a:ext uri="{FF2B5EF4-FFF2-40B4-BE49-F238E27FC236}">
                <a16:creationId xmlns:a16="http://schemas.microsoft.com/office/drawing/2014/main" id="{459CB8AD-261A-4F13-8451-CEC8BC48B43C}"/>
              </a:ext>
            </a:extLst>
          </p:cNvPr>
          <p:cNvSpPr txBox="1">
            <a:spLocks/>
          </p:cNvSpPr>
          <p:nvPr/>
        </p:nvSpPr>
        <p:spPr>
          <a:xfrm>
            <a:off x="348901" y="7235924"/>
            <a:ext cx="6151676" cy="1850177"/>
          </a:xfrm>
          <a:prstGeom prst="rect">
            <a:avLst/>
          </a:prstGeom>
          <a:solidFill>
            <a:schemeClr val="bg1">
              <a:lumMod val="95000"/>
            </a:schemeClr>
          </a:solidFill>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en-US" sz="1200" dirty="0"/>
              <a:t>Highlights: </a:t>
            </a:r>
            <a:r>
              <a:rPr lang="en-US" sz="1200" b="0" i="1" dirty="0">
                <a:solidFill>
                  <a:schemeClr val="bg1">
                    <a:lumMod val="65000"/>
                  </a:schemeClr>
                </a:solidFill>
              </a:rPr>
              <a:t>[Analysis of key things that make the investment exciting e.g. highly experienced management team; innovative business model with potential to scale products and services; compelling impact story that is measurable]</a:t>
            </a:r>
          </a:p>
          <a:p>
            <a:endParaRPr lang="en-US" sz="1200" b="0" i="1" dirty="0">
              <a:solidFill>
                <a:schemeClr val="bg1">
                  <a:lumMod val="65000"/>
                </a:schemeClr>
              </a:solidFill>
            </a:endParaRPr>
          </a:p>
          <a:p>
            <a:r>
              <a:rPr lang="en-US" sz="1200" dirty="0"/>
              <a:t>Concerns: </a:t>
            </a:r>
            <a:r>
              <a:rPr lang="en-US" sz="1200" b="0" i="1" dirty="0">
                <a:solidFill>
                  <a:schemeClr val="bg1">
                    <a:lumMod val="65000"/>
                  </a:schemeClr>
                </a:solidFill>
              </a:rPr>
              <a:t>{Analysis of key concerns about the business or external environment in which the business operates e.g. products are designed for hard to reach areas but require mobile data; business operates in a highly regulated environment and is yet to obtain required approvals to operate in target markets]</a:t>
            </a:r>
            <a:endParaRPr lang="en-US" sz="1200" dirty="0"/>
          </a:p>
          <a:p>
            <a:endParaRPr lang="en-US" sz="1200" dirty="0"/>
          </a:p>
        </p:txBody>
      </p:sp>
      <p:sp>
        <p:nvSpPr>
          <p:cNvPr id="35" name="Content Placeholder 5">
            <a:extLst>
              <a:ext uri="{FF2B5EF4-FFF2-40B4-BE49-F238E27FC236}">
                <a16:creationId xmlns:a16="http://schemas.microsoft.com/office/drawing/2014/main" id="{C9ECBFBA-341B-477B-A4FB-D7E3661A4562}"/>
              </a:ext>
            </a:extLst>
          </p:cNvPr>
          <p:cNvSpPr txBox="1">
            <a:spLocks/>
          </p:cNvSpPr>
          <p:nvPr/>
        </p:nvSpPr>
        <p:spPr>
          <a:xfrm>
            <a:off x="354101" y="7003957"/>
            <a:ext cx="6203391"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Assessment</a:t>
            </a:r>
          </a:p>
        </p:txBody>
      </p:sp>
      <p:sp>
        <p:nvSpPr>
          <p:cNvPr id="12" name="Freeform 5">
            <a:extLst>
              <a:ext uri="{FF2B5EF4-FFF2-40B4-BE49-F238E27FC236}">
                <a16:creationId xmlns:a16="http://schemas.microsoft.com/office/drawing/2014/main" id="{21285C0B-817B-477F-B8F7-11F49CBECA5F}"/>
              </a:ext>
            </a:extLst>
          </p:cNvPr>
          <p:cNvSpPr/>
          <p:nvPr>
            <p:custDataLst>
              <p:tags r:id="rId1"/>
            </p:custDataLst>
          </p:nvPr>
        </p:nvSpPr>
        <p:spPr bwMode="auto">
          <a:xfrm>
            <a:off x="0" y="-6626"/>
            <a:ext cx="3200400" cy="228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200" b="1" dirty="0">
                <a:latin typeface="+mj-lt"/>
                <a:cs typeface="Segoe UI" panose="020B0502040204020203" pitchFamily="34" charset="0"/>
              </a:rPr>
              <a:t>Two-pager</a:t>
            </a:r>
          </a:p>
        </p:txBody>
      </p:sp>
    </p:spTree>
    <p:extLst>
      <p:ext uri="{BB962C8B-B14F-4D97-AF65-F5344CB8AC3E}">
        <p14:creationId xmlns:p14="http://schemas.microsoft.com/office/powerpoint/2010/main" val="596798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a:extLst>
              <a:ext uri="{FF2B5EF4-FFF2-40B4-BE49-F238E27FC236}">
                <a16:creationId xmlns:a16="http://schemas.microsoft.com/office/drawing/2014/main" id="{08E353E6-C91B-4319-A399-74648A508C6B}"/>
              </a:ext>
            </a:extLst>
          </p:cNvPr>
          <p:cNvGraphicFramePr>
            <a:graphicFrameLocks noGrp="1"/>
          </p:cNvGraphicFramePr>
          <p:nvPr>
            <p:extLst>
              <p:ext uri="{D42A27DB-BD31-4B8C-83A1-F6EECF244321}">
                <p14:modId xmlns:p14="http://schemas.microsoft.com/office/powerpoint/2010/main" val="3626898652"/>
              </p:ext>
            </p:extLst>
          </p:nvPr>
        </p:nvGraphicFramePr>
        <p:xfrm>
          <a:off x="334188" y="2114601"/>
          <a:ext cx="6207900" cy="2724640"/>
        </p:xfrm>
        <a:graphic>
          <a:graphicData uri="http://schemas.openxmlformats.org/drawingml/2006/table">
            <a:tbl>
              <a:tblPr firstRow="1" bandRow="1">
                <a:tableStyleId>{5C22544A-7EE6-4342-B048-85BDC9FD1C3A}</a:tableStyleId>
              </a:tblPr>
              <a:tblGrid>
                <a:gridCol w="3103950">
                  <a:extLst>
                    <a:ext uri="{9D8B030D-6E8A-4147-A177-3AD203B41FA5}">
                      <a16:colId xmlns:a16="http://schemas.microsoft.com/office/drawing/2014/main" val="3262774583"/>
                    </a:ext>
                  </a:extLst>
                </a:gridCol>
                <a:gridCol w="3103950">
                  <a:extLst>
                    <a:ext uri="{9D8B030D-6E8A-4147-A177-3AD203B41FA5}">
                      <a16:colId xmlns:a16="http://schemas.microsoft.com/office/drawing/2014/main" val="1745999756"/>
                    </a:ext>
                  </a:extLst>
                </a:gridCol>
              </a:tblGrid>
              <a:tr h="231269">
                <a:tc>
                  <a:txBody>
                    <a:bodyPr/>
                    <a:lstStyle/>
                    <a:p>
                      <a:pPr algn="ctr"/>
                      <a:r>
                        <a:rPr lang="en-US" sz="1200" dirty="0">
                          <a:solidFill>
                            <a:schemeClr val="tx1"/>
                          </a:solidFill>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dirty="0">
                          <a:solidFill>
                            <a:schemeClr val="tx1"/>
                          </a:solidFill>
                        </a:rPr>
                        <a:t>Answer</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1658883"/>
                  </a:ext>
                </a:extLst>
              </a:tr>
              <a:tr h="447920">
                <a:tc>
                  <a:txBody>
                    <a:bodyPr/>
                    <a:lstStyle/>
                    <a:p>
                      <a:r>
                        <a:rPr lang="en-US" sz="1200" i="1" kern="1200" dirty="0">
                          <a:solidFill>
                            <a:schemeClr val="bg1">
                              <a:lumMod val="65000"/>
                            </a:schemeClr>
                          </a:solidFill>
                          <a:latin typeface="+mn-lt"/>
                          <a:ea typeface="+mn-ea"/>
                          <a:cs typeface="+mn-cs"/>
                        </a:rPr>
                        <a:t>[These questions should be key concerns investor had during the two-pager call which led to this addendum.  Focus interview with company on answering these questions so investor is comfortable making a go/no-go decision into full DD]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0" fontAlgn="base">
                        <a:buClr>
                          <a:srgbClr val="000000"/>
                        </a:buClr>
                        <a:buSzPct val="100000"/>
                        <a:buFont typeface="Arial" panose="020B0604020202020204" pitchFamily="34" charset="0"/>
                        <a:buNone/>
                      </a:pPr>
                      <a:endParaRPr lang="en-US" sz="1200" dirty="0">
                        <a:solidFill>
                          <a:schemeClr val="tx1"/>
                        </a:solidFill>
                      </a:endParaRPr>
                    </a:p>
                  </a:txBody>
                  <a:tcPr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0346292"/>
                  </a:ext>
                </a:extLst>
              </a:tr>
              <a:tr h="447920">
                <a:tc>
                  <a:txBody>
                    <a:bodyPr/>
                    <a:lstStyle/>
                    <a:p>
                      <a:pPr marL="0" marR="0" lvl="0" indent="0" algn="l" defTabSz="662992"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0" fontAlgn="base">
                        <a:buClr>
                          <a:srgbClr val="000000"/>
                        </a:buClr>
                        <a:buSzPct val="100000"/>
                        <a:buFont typeface="Arial" panose="020B0604020202020204" pitchFamily="34" charset="0"/>
                        <a:buNone/>
                      </a:pPr>
                      <a:endParaRPr lang="en-US" sz="1200" b="0" dirty="0">
                        <a:solidFill>
                          <a:schemeClr val="tx1"/>
                        </a:solidFill>
                      </a:endParaRPr>
                    </a:p>
                  </a:txBody>
                  <a:tcPr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2066617"/>
                  </a:ext>
                </a:extLst>
              </a:tr>
              <a:tr h="447920">
                <a:tc>
                  <a:txBody>
                    <a:bodyPr/>
                    <a:lstStyle/>
                    <a:p>
                      <a:pPr marL="0" marR="0" lvl="0" indent="0" algn="l" defTabSz="662992"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fontAlgn="base">
                        <a:buClr>
                          <a:srgbClr val="000000"/>
                        </a:buClr>
                        <a:buSzPct val="100000"/>
                        <a:buFont typeface="Arial" panose="020B0604020202020204" pitchFamily="34" charset="0"/>
                        <a:buNone/>
                      </a:pPr>
                      <a:endParaRPr lang="en-US" sz="1200" b="0" dirty="0">
                        <a:solidFill>
                          <a:schemeClr val="tx1"/>
                        </a:solidFill>
                      </a:endParaRPr>
                    </a:p>
                  </a:txBody>
                  <a:tcPr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5539176"/>
                  </a:ext>
                </a:extLst>
              </a:tr>
            </a:tbl>
          </a:graphicData>
        </a:graphic>
      </p:graphicFrame>
      <p:sp>
        <p:nvSpPr>
          <p:cNvPr id="17" name="Content Placeholder 5">
            <a:extLst>
              <a:ext uri="{FF2B5EF4-FFF2-40B4-BE49-F238E27FC236}">
                <a16:creationId xmlns:a16="http://schemas.microsoft.com/office/drawing/2014/main" id="{F1F0DF6A-86D8-4815-A688-E5E58455B18F}"/>
              </a:ext>
            </a:extLst>
          </p:cNvPr>
          <p:cNvSpPr txBox="1">
            <a:spLocks/>
          </p:cNvSpPr>
          <p:nvPr/>
        </p:nvSpPr>
        <p:spPr>
          <a:xfrm>
            <a:off x="338115" y="1929935"/>
            <a:ext cx="6203974"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Follow up questions</a:t>
            </a:r>
          </a:p>
        </p:txBody>
      </p:sp>
      <p:grpSp>
        <p:nvGrpSpPr>
          <p:cNvPr id="4" name="Group 3">
            <a:extLst>
              <a:ext uri="{FF2B5EF4-FFF2-40B4-BE49-F238E27FC236}">
                <a16:creationId xmlns:a16="http://schemas.microsoft.com/office/drawing/2014/main" id="{417B3ADF-5F01-4253-B800-09294356EB05}"/>
              </a:ext>
            </a:extLst>
          </p:cNvPr>
          <p:cNvGrpSpPr/>
          <p:nvPr/>
        </p:nvGrpSpPr>
        <p:grpSpPr>
          <a:xfrm>
            <a:off x="338115" y="580643"/>
            <a:ext cx="6203974" cy="1293468"/>
            <a:chOff x="338115" y="997180"/>
            <a:chExt cx="6203974" cy="1293468"/>
          </a:xfrm>
        </p:grpSpPr>
        <p:sp>
          <p:nvSpPr>
            <p:cNvPr id="28" name="Text Placeholder 4">
              <a:extLst>
                <a:ext uri="{FF2B5EF4-FFF2-40B4-BE49-F238E27FC236}">
                  <a16:creationId xmlns:a16="http://schemas.microsoft.com/office/drawing/2014/main" id="{413D50FF-67C5-4F68-A0AF-C7778EA3F26F}"/>
                </a:ext>
              </a:extLst>
            </p:cNvPr>
            <p:cNvSpPr txBox="1">
              <a:spLocks/>
            </p:cNvSpPr>
            <p:nvPr/>
          </p:nvSpPr>
          <p:spPr>
            <a:xfrm>
              <a:off x="338115" y="1215967"/>
              <a:ext cx="6203974" cy="1074681"/>
            </a:xfrm>
            <a:prstGeom prst="rect">
              <a:avLst/>
            </a:prstGeom>
          </p:spPr>
          <p:txBody>
            <a:bodyPr vert="horz" lIns="66303" tIns="33152" rIns="66303" bIns="33152" rtlCol="0" anchor="t">
              <a:noAutofit/>
            </a:bodyPr>
            <a:lstStyle>
              <a:lvl1pPr marL="0" indent="0" algn="l" defTabSz="957706" rtl="0" eaLnBrk="1" latinLnBrk="0" hangingPunct="1">
                <a:spcBef>
                  <a:spcPct val="20000"/>
                </a:spcBef>
                <a:buFontTx/>
                <a:buNone/>
                <a:defRPr sz="800" b="1" kern="1200" baseline="0">
                  <a:solidFill>
                    <a:schemeClr val="tx1"/>
                  </a:solidFill>
                  <a:latin typeface="+mn-lt"/>
                  <a:ea typeface="+mn-ea"/>
                  <a:cs typeface="+mn-cs"/>
                </a:defRPr>
              </a:lvl1pPr>
              <a:lvl2pPr marL="427152"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2pPr>
              <a:lvl3pPr marL="839724"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3pPr>
              <a:lvl4pPr marL="1266878" indent="-22013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4pPr>
              <a:lvl5pPr marL="1679450" indent="-207016" algn="l" defTabSz="957706" rtl="0" eaLnBrk="1" latinLnBrk="0" hangingPunct="1">
                <a:spcBef>
                  <a:spcPct val="20000"/>
                </a:spcBef>
                <a:buFont typeface="Arial" pitchFamily="34" charset="0"/>
                <a:buChar char="»"/>
                <a:defRPr sz="800" kern="1200">
                  <a:solidFill>
                    <a:schemeClr val="tx1"/>
                  </a:solidFill>
                  <a:latin typeface="+mn-lt"/>
                  <a:ea typeface="+mn-ea"/>
                  <a:cs typeface="+mn-cs"/>
                </a:defRPr>
              </a:lvl5pPr>
              <a:lvl6pPr marL="263369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46"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399"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252" indent="-239425" algn="l" defTabSz="957706"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[Include any relevant additional information obtained from company pitch / business plan that isn’t already in the two-pager]</a:t>
              </a:r>
            </a:p>
            <a:p>
              <a:pPr marL="171450" indent="-171450" fontAlgn="base">
                <a:buClr>
                  <a:srgbClr val="000000"/>
                </a:buClr>
                <a:buSzPct val="100000"/>
                <a:buFont typeface="Arial" panose="020B0604020202020204" pitchFamily="34" charset="0"/>
                <a:buChar char="•"/>
              </a:pPr>
              <a:r>
                <a:rPr lang="en-US" sz="1200" b="0" i="1" dirty="0">
                  <a:solidFill>
                    <a:schemeClr val="bg1">
                      <a:lumMod val="65000"/>
                    </a:schemeClr>
                  </a:solidFill>
                </a:rPr>
                <a:t>[Clarify with company any conflicting information between two-pager and company pitch / business plan]</a:t>
              </a:r>
            </a:p>
          </p:txBody>
        </p:sp>
        <p:sp>
          <p:nvSpPr>
            <p:cNvPr id="31" name="Content Placeholder 5">
              <a:extLst>
                <a:ext uri="{FF2B5EF4-FFF2-40B4-BE49-F238E27FC236}">
                  <a16:creationId xmlns:a16="http://schemas.microsoft.com/office/drawing/2014/main" id="{94D90E66-B6C4-4452-968B-68F84D9F06D4}"/>
                </a:ext>
              </a:extLst>
            </p:cNvPr>
            <p:cNvSpPr txBox="1">
              <a:spLocks/>
            </p:cNvSpPr>
            <p:nvPr/>
          </p:nvSpPr>
          <p:spPr>
            <a:xfrm>
              <a:off x="338115" y="997180"/>
              <a:ext cx="6203974" cy="184666"/>
            </a:xfrm>
            <a:prstGeom prst="rect">
              <a:avLst/>
            </a:prstGeom>
            <a:solidFill>
              <a:schemeClr val="bg1"/>
            </a:solidFill>
            <a:ln>
              <a:noFill/>
            </a:ln>
            <a:effectLst>
              <a:outerShdw dist="25400" dir="5400000" algn="ctr" rotWithShape="0">
                <a:schemeClr val="tx2"/>
              </a:outerShdw>
            </a:effectLst>
            <a:extLst>
              <a:ext uri="{91240B29-F687-4F45-9708-019B960494DF}">
                <a14:hiddenLine xmlns:a14="http://schemas.microsoft.com/office/drawing/2010/main" w="9525">
                  <a:solidFill>
                    <a:schemeClr val="tx2"/>
                  </a:solidFill>
                  <a:miter lim="800000"/>
                  <a:headEnd/>
                  <a:tailEnd/>
                </a14:hiddenLine>
              </a:ext>
            </a:extLst>
          </p:spPr>
          <p:txBody>
            <a:bodyPr vert="horz" wrap="square" lIns="6330" tIns="0" rIns="6330" bIns="0" rtlCol="0" anchor="b">
              <a:spAutoFit/>
            </a:bodyPr>
            <a:lstStyle>
              <a:defPPr>
                <a:defRPr lang="en-US"/>
              </a:defPPr>
              <a:lvl1pPr indent="0" algn="ctr" defTabSz="957706">
                <a:spcBef>
                  <a:spcPct val="20000"/>
                </a:spcBef>
                <a:buFontTx/>
                <a:buNone/>
                <a:defRPr sz="1200" b="1"/>
              </a:lvl1pPr>
              <a:lvl2pPr marL="427152" indent="-220136" defTabSz="957706">
                <a:spcBef>
                  <a:spcPct val="20000"/>
                </a:spcBef>
                <a:buFont typeface="Arial" pitchFamily="34" charset="0"/>
                <a:buChar char="•"/>
                <a:defRPr sz="1600"/>
              </a:lvl2pPr>
              <a:lvl3pPr marL="839724" indent="-207016" defTabSz="957706">
                <a:spcBef>
                  <a:spcPct val="20000"/>
                </a:spcBef>
                <a:buFont typeface="Arial" pitchFamily="34" charset="0"/>
                <a:buChar char="–"/>
                <a:defRPr sz="1600"/>
              </a:lvl3pPr>
              <a:lvl4pPr marL="1266878" indent="-220136" defTabSz="957706">
                <a:spcBef>
                  <a:spcPct val="20000"/>
                </a:spcBef>
                <a:buFont typeface="Arial" pitchFamily="34" charset="0"/>
                <a:buChar char="•"/>
                <a:defRPr sz="1600"/>
              </a:lvl4pPr>
              <a:lvl5pPr marL="1679450" indent="-207016" defTabSz="957706">
                <a:spcBef>
                  <a:spcPct val="20000"/>
                </a:spcBef>
                <a:buFont typeface="Arial" pitchFamily="34" charset="0"/>
                <a:buChar char="»"/>
                <a:defRPr sz="1600"/>
              </a:lvl5pPr>
              <a:lvl6pPr marL="2633692" indent="-239425" defTabSz="957706">
                <a:spcBef>
                  <a:spcPct val="20000"/>
                </a:spcBef>
                <a:buFont typeface="Arial" pitchFamily="34" charset="0"/>
                <a:buChar char="•"/>
                <a:defRPr sz="2100"/>
              </a:lvl6pPr>
              <a:lvl7pPr marL="3112546" indent="-239425" defTabSz="957706">
                <a:spcBef>
                  <a:spcPct val="20000"/>
                </a:spcBef>
                <a:buFont typeface="Arial" pitchFamily="34" charset="0"/>
                <a:buChar char="•"/>
                <a:defRPr sz="2100"/>
              </a:lvl7pPr>
              <a:lvl8pPr marL="3591399" indent="-239425" defTabSz="957706">
                <a:spcBef>
                  <a:spcPct val="20000"/>
                </a:spcBef>
                <a:buFont typeface="Arial" pitchFamily="34" charset="0"/>
                <a:buChar char="•"/>
                <a:defRPr sz="2100"/>
              </a:lvl8pPr>
              <a:lvl9pPr marL="4070252" indent="-239425" defTabSz="957706">
                <a:spcBef>
                  <a:spcPct val="20000"/>
                </a:spcBef>
                <a:buFont typeface="Arial" pitchFamily="34" charset="0"/>
                <a:buChar char="•"/>
                <a:defRPr sz="2100"/>
              </a:lvl9pPr>
            </a:lstStyle>
            <a:p>
              <a:r>
                <a:rPr lang="en-GB" dirty="0"/>
                <a:t>Additional business information</a:t>
              </a:r>
            </a:p>
          </p:txBody>
        </p:sp>
      </p:grpSp>
      <p:sp>
        <p:nvSpPr>
          <p:cNvPr id="12" name="Freeform 5">
            <a:extLst>
              <a:ext uri="{FF2B5EF4-FFF2-40B4-BE49-F238E27FC236}">
                <a16:creationId xmlns:a16="http://schemas.microsoft.com/office/drawing/2014/main" id="{9D23F3AD-73F7-4415-A558-2A301E8A84E5}"/>
              </a:ext>
            </a:extLst>
          </p:cNvPr>
          <p:cNvSpPr/>
          <p:nvPr>
            <p:custDataLst>
              <p:tags r:id="rId1"/>
            </p:custDataLst>
          </p:nvPr>
        </p:nvSpPr>
        <p:spPr bwMode="auto">
          <a:xfrm>
            <a:off x="0" y="-6626"/>
            <a:ext cx="3200400" cy="228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pPr>
            <a:r>
              <a:rPr lang="en-US" sz="1200" b="1" dirty="0">
                <a:latin typeface="+mj-lt"/>
                <a:cs typeface="Segoe UI" panose="020B0502040204020203" pitchFamily="34" charset="0"/>
              </a:rPr>
              <a:t>Addendum</a:t>
            </a:r>
          </a:p>
        </p:txBody>
      </p:sp>
    </p:spTree>
    <p:extLst>
      <p:ext uri="{BB962C8B-B14F-4D97-AF65-F5344CB8AC3E}">
        <p14:creationId xmlns:p14="http://schemas.microsoft.com/office/powerpoint/2010/main" val="10084980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lJevGkGQI0Ofe0shF_r_qg"/>
</p:tagLst>
</file>

<file path=ppt/theme/theme1.xml><?xml version="1.0" encoding="utf-8"?>
<a:theme xmlns:a="http://schemas.openxmlformats.org/drawingml/2006/main" name="TRAIN external">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04B663"/>
      </a:accent4>
      <a:accent5>
        <a:srgbClr val="DF8822"/>
      </a:accent5>
      <a:accent6>
        <a:srgbClr val="BC410A"/>
      </a:accent6>
      <a:hlink>
        <a:srgbClr val="5977C4"/>
      </a:hlink>
      <a:folHlink>
        <a:srgbClr val="0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TRAIN external" id="{BE57055F-9C0E-402B-A25D-BFEF12BA258F}" vid="{3F7E90CB-A0E9-4DA5-9407-E202FB10185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TRAIN external</Template>
  <TotalTime>2298</TotalTime>
  <Words>853</Words>
  <Application>Microsoft Office PowerPoint</Application>
  <PresentationFormat>A4 Paper (210x297 mm)</PresentationFormat>
  <Paragraphs>77</Paragraphs>
  <Slides>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Century Gothic</vt:lpstr>
      <vt:lpstr>Segoe UI</vt:lpstr>
      <vt:lpstr>TRAIN external</vt:lpstr>
      <vt:lpstr>Two-pager &amp; addendum guide</vt:lpstr>
      <vt:lpstr>This high-level business assessment should lead to a quick decision on whether or not to proceed to due diligence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Two-pager &amp; addendum guide</dc:title>
  <dc:creator>Jerioth Mwaura</dc:creator>
  <cp:lastModifiedBy>Andreas Zeller</cp:lastModifiedBy>
  <cp:revision>338</cp:revision>
  <dcterms:created xsi:type="dcterms:W3CDTF">2017-10-11T13:01:23Z</dcterms:created>
  <dcterms:modified xsi:type="dcterms:W3CDTF">2019-12-12T07:41:50Z</dcterms:modified>
</cp:coreProperties>
</file>