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70" r:id="rId1"/>
  </p:sldMasterIdLst>
  <p:notesMasterIdLst>
    <p:notesMasterId r:id="rId50"/>
  </p:notesMasterIdLst>
  <p:handoutMasterIdLst>
    <p:handoutMasterId r:id="rId51"/>
  </p:handoutMasterIdLst>
  <p:sldIdLst>
    <p:sldId id="2167" r:id="rId2"/>
    <p:sldId id="2102" r:id="rId3"/>
    <p:sldId id="2032" r:id="rId4"/>
    <p:sldId id="257" r:id="rId5"/>
    <p:sldId id="1827" r:id="rId6"/>
    <p:sldId id="2012" r:id="rId7"/>
    <p:sldId id="2033" r:id="rId8"/>
    <p:sldId id="2166" r:id="rId9"/>
    <p:sldId id="2130" r:id="rId10"/>
    <p:sldId id="2070" r:id="rId11"/>
    <p:sldId id="2138" r:id="rId12"/>
    <p:sldId id="2140" r:id="rId13"/>
    <p:sldId id="2147" r:id="rId14"/>
    <p:sldId id="2148" r:id="rId15"/>
    <p:sldId id="2163" r:id="rId16"/>
    <p:sldId id="2145" r:id="rId17"/>
    <p:sldId id="2069" r:id="rId18"/>
    <p:sldId id="2149" r:id="rId19"/>
    <p:sldId id="2150" r:id="rId20"/>
    <p:sldId id="2169" r:id="rId21"/>
    <p:sldId id="379" r:id="rId22"/>
    <p:sldId id="2059" r:id="rId23"/>
    <p:sldId id="2151" r:id="rId24"/>
    <p:sldId id="2152" r:id="rId25"/>
    <p:sldId id="862" r:id="rId26"/>
    <p:sldId id="2068" r:id="rId27"/>
    <p:sldId id="2153" r:id="rId28"/>
    <p:sldId id="1854" r:id="rId29"/>
    <p:sldId id="2071" r:id="rId30"/>
    <p:sldId id="2155" r:id="rId31"/>
    <p:sldId id="2156" r:id="rId32"/>
    <p:sldId id="2158" r:id="rId33"/>
    <p:sldId id="2157" r:id="rId34"/>
    <p:sldId id="2074" r:id="rId35"/>
    <p:sldId id="1978" r:id="rId36"/>
    <p:sldId id="2088" r:id="rId37"/>
    <p:sldId id="2114" r:id="rId38"/>
    <p:sldId id="2124" r:id="rId39"/>
    <p:sldId id="2090" r:id="rId40"/>
    <p:sldId id="2159" r:id="rId41"/>
    <p:sldId id="2116" r:id="rId42"/>
    <p:sldId id="2091" r:id="rId43"/>
    <p:sldId id="2093" r:id="rId44"/>
    <p:sldId id="2135" r:id="rId45"/>
    <p:sldId id="885" r:id="rId46"/>
    <p:sldId id="1874" r:id="rId47"/>
    <p:sldId id="2160" r:id="rId48"/>
    <p:sldId id="2094" r:id="rId49"/>
  </p:sldIdLst>
  <p:sldSz cx="9906000" cy="6858000" type="A4"/>
  <p:notesSz cx="6858000" cy="9144000"/>
  <p:defaultTextStyle>
    <a:defPPr>
      <a:defRPr lang="en-US"/>
    </a:defPPr>
    <a:lvl1pPr marL="0" algn="l" defTabSz="957706" rtl="0" eaLnBrk="1" latinLnBrk="0" hangingPunct="1">
      <a:defRPr sz="1900" kern="1200">
        <a:solidFill>
          <a:schemeClr val="tx1"/>
        </a:solidFill>
        <a:latin typeface="+mn-lt"/>
        <a:ea typeface="+mn-ea"/>
        <a:cs typeface="+mn-cs"/>
      </a:defRPr>
    </a:lvl1pPr>
    <a:lvl2pPr marL="478854" algn="l" defTabSz="957706" rtl="0" eaLnBrk="1" latinLnBrk="0" hangingPunct="1">
      <a:defRPr sz="1900" kern="1200">
        <a:solidFill>
          <a:schemeClr val="tx1"/>
        </a:solidFill>
        <a:latin typeface="+mn-lt"/>
        <a:ea typeface="+mn-ea"/>
        <a:cs typeface="+mn-cs"/>
      </a:defRPr>
    </a:lvl2pPr>
    <a:lvl3pPr marL="957706" algn="l" defTabSz="957706" rtl="0" eaLnBrk="1" latinLnBrk="0" hangingPunct="1">
      <a:defRPr sz="1900" kern="1200">
        <a:solidFill>
          <a:schemeClr val="tx1"/>
        </a:solidFill>
        <a:latin typeface="+mn-lt"/>
        <a:ea typeface="+mn-ea"/>
        <a:cs typeface="+mn-cs"/>
      </a:defRPr>
    </a:lvl3pPr>
    <a:lvl4pPr marL="1436560" algn="l" defTabSz="957706" rtl="0" eaLnBrk="1" latinLnBrk="0" hangingPunct="1">
      <a:defRPr sz="1900" kern="1200">
        <a:solidFill>
          <a:schemeClr val="tx1"/>
        </a:solidFill>
        <a:latin typeface="+mn-lt"/>
        <a:ea typeface="+mn-ea"/>
        <a:cs typeface="+mn-cs"/>
      </a:defRPr>
    </a:lvl4pPr>
    <a:lvl5pPr marL="1915412" algn="l" defTabSz="957706" rtl="0" eaLnBrk="1" latinLnBrk="0" hangingPunct="1">
      <a:defRPr sz="1900" kern="1200">
        <a:solidFill>
          <a:schemeClr val="tx1"/>
        </a:solidFill>
        <a:latin typeface="+mn-lt"/>
        <a:ea typeface="+mn-ea"/>
        <a:cs typeface="+mn-cs"/>
      </a:defRPr>
    </a:lvl5pPr>
    <a:lvl6pPr marL="2394266" algn="l" defTabSz="957706" rtl="0" eaLnBrk="1" latinLnBrk="0" hangingPunct="1">
      <a:defRPr sz="1900" kern="1200">
        <a:solidFill>
          <a:schemeClr val="tx1"/>
        </a:solidFill>
        <a:latin typeface="+mn-lt"/>
        <a:ea typeface="+mn-ea"/>
        <a:cs typeface="+mn-cs"/>
      </a:defRPr>
    </a:lvl6pPr>
    <a:lvl7pPr marL="2873119" algn="l" defTabSz="957706" rtl="0" eaLnBrk="1" latinLnBrk="0" hangingPunct="1">
      <a:defRPr sz="1900" kern="1200">
        <a:solidFill>
          <a:schemeClr val="tx1"/>
        </a:solidFill>
        <a:latin typeface="+mn-lt"/>
        <a:ea typeface="+mn-ea"/>
        <a:cs typeface="+mn-cs"/>
      </a:defRPr>
    </a:lvl7pPr>
    <a:lvl8pPr marL="3351971" algn="l" defTabSz="957706" rtl="0" eaLnBrk="1" latinLnBrk="0" hangingPunct="1">
      <a:defRPr sz="1900" kern="1200">
        <a:solidFill>
          <a:schemeClr val="tx1"/>
        </a:solidFill>
        <a:latin typeface="+mn-lt"/>
        <a:ea typeface="+mn-ea"/>
        <a:cs typeface="+mn-cs"/>
      </a:defRPr>
    </a:lvl8pPr>
    <a:lvl9pPr marL="3830825" algn="l" defTabSz="957706"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1" orient="horz">
          <p15:clr>
            <a:srgbClr val="A4A3A4"/>
          </p15:clr>
        </p15:guide>
        <p15:guide id="12" pos="312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n Ndegwa" initials="IN" lastIdx="1" clrIdx="0">
    <p:extLst>
      <p:ext uri="{19B8F6BF-5375-455C-9EA6-DF929625EA0E}">
        <p15:presenceInfo xmlns:p15="http://schemas.microsoft.com/office/powerpoint/2012/main" userId="c1fcd58d4ff8a2d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34" autoAdjust="0"/>
    <p:restoredTop sz="93362" autoAdjust="0"/>
  </p:normalViewPr>
  <p:slideViewPr>
    <p:cSldViewPr snapToGrid="0" showGuides="1">
      <p:cViewPr varScale="1">
        <p:scale>
          <a:sx n="67" d="100"/>
          <a:sy n="67" d="100"/>
        </p:scale>
        <p:origin x="1074" y="72"/>
      </p:cViewPr>
      <p:guideLst>
        <p:guide orient="horz"/>
        <p:guide pos="3120"/>
      </p:guideLst>
    </p:cSldViewPr>
  </p:slideViewPr>
  <p:notesTextViewPr>
    <p:cViewPr>
      <p:scale>
        <a:sx n="1" d="1"/>
        <a:sy n="1" d="1"/>
      </p:scale>
      <p:origin x="0" y="0"/>
    </p:cViewPr>
  </p:notesTextViewPr>
  <p:notesViewPr>
    <p:cSldViewPr snapToGrid="0" showGuides="1">
      <p:cViewPr varScale="1">
        <p:scale>
          <a:sx n="46" d="100"/>
          <a:sy n="46" d="100"/>
        </p:scale>
        <p:origin x="2728"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472619843299055E-2"/>
          <c:y val="4.3222479966216976E-2"/>
          <c:w val="0.8812190732570977"/>
          <c:h val="0.79050519738434621"/>
        </c:manualLayout>
      </c:layout>
      <c:barChart>
        <c:barDir val="col"/>
        <c:grouping val="clustered"/>
        <c:varyColors val="0"/>
        <c:ser>
          <c:idx val="0"/>
          <c:order val="0"/>
          <c:tx>
            <c:strRef>
              <c:f>Sheet1!$B$1</c:f>
              <c:strCache>
                <c:ptCount val="1"/>
                <c:pt idx="0">
                  <c:v> Raw materials </c:v>
                </c:pt>
              </c:strCache>
            </c:strRef>
          </c:tx>
          <c:spPr>
            <a:solidFill>
              <a:schemeClr val="accent1"/>
            </a:solidFill>
            <a:ln>
              <a:solidFill>
                <a:schemeClr val="bg1"/>
              </a:solidFill>
            </a:ln>
            <a:effectLst/>
          </c:spPr>
          <c:invertIfNegative val="0"/>
          <c:dLbls>
            <c:dLbl>
              <c:idx val="0"/>
              <c:tx>
                <c:rich>
                  <a:bodyPr/>
                  <a:lstStyle/>
                  <a:p>
                    <a:fld id="{9B855A6E-C8A2-4743-9A91-7D52355DBDC0}"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4404-4E95-8FB2-F340095D0586}"/>
                </c:ext>
              </c:extLst>
            </c:dLbl>
            <c:dLbl>
              <c:idx val="1"/>
              <c:tx>
                <c:rich>
                  <a:bodyPr/>
                  <a:lstStyle/>
                  <a:p>
                    <a:fld id="{C1351893-9AEA-4E14-AA48-D5C322B2FBF5}"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4404-4E95-8FB2-F340095D0586}"/>
                </c:ext>
              </c:extLst>
            </c:dLbl>
            <c:dLbl>
              <c:idx val="2"/>
              <c:tx>
                <c:rich>
                  <a:bodyPr/>
                  <a:lstStyle/>
                  <a:p>
                    <a:fld id="{FF25C1F8-E1B6-46FA-8733-50EB2BEAAA16}"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4404-4E95-8FB2-F340095D0586}"/>
                </c:ext>
              </c:extLst>
            </c:dLbl>
            <c:dLbl>
              <c:idx val="3"/>
              <c:tx>
                <c:rich>
                  <a:bodyPr/>
                  <a:lstStyle/>
                  <a:p>
                    <a:fld id="{BA3B5DB9-9503-445A-8C2A-D26A125F0B3B}"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4404-4E95-8FB2-F340095D0586}"/>
                </c:ext>
              </c:extLst>
            </c:dLbl>
            <c:dLbl>
              <c:idx val="4"/>
              <c:tx>
                <c:rich>
                  <a:bodyPr/>
                  <a:lstStyle/>
                  <a:p>
                    <a:fld id="{CDEF640F-1B92-40A5-86A3-FDD766801A4E}"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4404-4E95-8FB2-F340095D0586}"/>
                </c:ext>
              </c:extLst>
            </c:dLbl>
            <c:spPr>
              <a:noFill/>
              <a:ln>
                <a:noFill/>
              </a:ln>
              <a:effectLst/>
            </c:spPr>
            <c:txPr>
              <a:bodyPr rot="0" spcFirstLastPara="1" vertOverflow="ellipsis" vert="horz" wrap="square" anchor="ctr" anchorCtr="1"/>
              <a:lstStyle/>
              <a:p>
                <a:pPr>
                  <a:defRPr sz="1500" b="0" i="0" u="none" strike="noStrike" kern="1200" baseline="0">
                    <a:solidFill>
                      <a:schemeClr val="bg1">
                        <a:lumMod val="8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Year 1</c:v>
                </c:pt>
                <c:pt idx="1">
                  <c:v>Year 2</c:v>
                </c:pt>
                <c:pt idx="2">
                  <c:v>Year 3</c:v>
                </c:pt>
                <c:pt idx="3">
                  <c:v>Year 4</c:v>
                </c:pt>
                <c:pt idx="4">
                  <c:v>Year 5</c:v>
                </c:pt>
              </c:strCache>
            </c:strRef>
          </c:cat>
          <c:val>
            <c:numRef>
              <c:f>Sheet1!$B$2:$B$6</c:f>
              <c:numCache>
                <c:formatCode>_(* #,##0_);_(* \(#,##0\);_(* "-"??_);_(@_)</c:formatCode>
                <c:ptCount val="5"/>
                <c:pt idx="0">
                  <c:v>275862.06896551722</c:v>
                </c:pt>
                <c:pt idx="1">
                  <c:v>392855.1724137931</c:v>
                </c:pt>
                <c:pt idx="2">
                  <c:v>513314.32</c:v>
                </c:pt>
                <c:pt idx="3">
                  <c:v>580476.13093544857</c:v>
                </c:pt>
                <c:pt idx="4">
                  <c:v>649556.33620173368</c:v>
                </c:pt>
              </c:numCache>
            </c:numRef>
          </c:val>
          <c:extLst>
            <c:ext xmlns:c15="http://schemas.microsoft.com/office/drawing/2012/chart" uri="{02D57815-91ED-43cb-92C2-25804820EDAC}">
              <c15:datalabelsRange>
                <c15:f>Sheet1!$B$10:$B$14</c15:f>
                <c15:dlblRangeCache>
                  <c:ptCount val="5"/>
                </c15:dlblRangeCache>
              </c15:datalabelsRange>
            </c:ext>
            <c:ext xmlns:c16="http://schemas.microsoft.com/office/drawing/2014/chart" uri="{C3380CC4-5D6E-409C-BE32-E72D297353CC}">
              <c16:uniqueId val="{00000000-AAA6-43F7-B797-43AD36D644B3}"/>
            </c:ext>
          </c:extLst>
        </c:ser>
        <c:dLbls>
          <c:showLegendKey val="0"/>
          <c:showVal val="1"/>
          <c:showCatName val="0"/>
          <c:showSerName val="0"/>
          <c:showPercent val="0"/>
          <c:showBubbleSize val="0"/>
        </c:dLbls>
        <c:gapWidth val="50"/>
        <c:axId val="153239632"/>
        <c:axId val="1884668432"/>
      </c:barChart>
      <c:catAx>
        <c:axId val="15323963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solidFill>
                  <a:schemeClr val="bg1">
                    <a:lumMod val="65000"/>
                  </a:schemeClr>
                </a:solidFill>
                <a:latin typeface="+mn-lt"/>
                <a:ea typeface="+mn-ea"/>
                <a:cs typeface="+mn-cs"/>
              </a:defRPr>
            </a:pPr>
            <a:endParaRPr lang="en-US"/>
          </a:p>
        </c:txPr>
        <c:crossAx val="1884668432"/>
        <c:crosses val="autoZero"/>
        <c:auto val="1"/>
        <c:lblAlgn val="ctr"/>
        <c:lblOffset val="100"/>
        <c:noMultiLvlLbl val="0"/>
      </c:catAx>
      <c:valAx>
        <c:axId val="1884668432"/>
        <c:scaling>
          <c:orientation val="minMax"/>
          <c:max val="800000"/>
        </c:scaling>
        <c:delete val="0"/>
        <c:axPos val="l"/>
        <c:majorGridlines>
          <c:spPr>
            <a:ln w="9525" cap="flat" cmpd="sng" algn="ctr">
              <a:noFill/>
              <a:round/>
            </a:ln>
            <a:effectLst/>
          </c:spPr>
        </c:majorGridlines>
        <c:numFmt formatCode="#,##0" sourceLinked="0"/>
        <c:majorTickMark val="out"/>
        <c:minorTickMark val="none"/>
        <c:tickLblPos val="nextTo"/>
        <c:spPr>
          <a:noFill/>
          <a:ln>
            <a:solidFill>
              <a:srgbClr val="4D4D4D"/>
            </a:solidFill>
          </a:ln>
          <a:effectLst/>
        </c:spPr>
        <c:txPr>
          <a:bodyPr rot="-60000000" spcFirstLastPara="1" vertOverflow="ellipsis" vert="horz" wrap="square" anchor="ctr" anchorCtr="1"/>
          <a:lstStyle/>
          <a:p>
            <a:pPr>
              <a:defRPr sz="1500" b="0" i="0" u="none" strike="noStrike" kern="1200" baseline="0">
                <a:solidFill>
                  <a:schemeClr val="bg1">
                    <a:lumMod val="65000"/>
                  </a:schemeClr>
                </a:solidFill>
                <a:latin typeface="+mn-lt"/>
                <a:ea typeface="+mn-ea"/>
                <a:cs typeface="+mn-cs"/>
              </a:defRPr>
            </a:pPr>
            <a:endParaRPr lang="en-US"/>
          </a:p>
        </c:txPr>
        <c:crossAx val="153239632"/>
        <c:crosses val="autoZero"/>
        <c:crossBetween val="between"/>
        <c:majorUnit val="200000"/>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500">
          <a:solidFill>
            <a:schemeClr val="bg1">
              <a:lumMod val="65000"/>
            </a:schemeClr>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472619843299055E-2"/>
          <c:y val="0.12357925711893852"/>
          <c:w val="0.90446902606229596"/>
          <c:h val="0.74493054301461381"/>
        </c:manualLayout>
      </c:layout>
      <c:barChart>
        <c:barDir val="col"/>
        <c:grouping val="stacked"/>
        <c:varyColors val="0"/>
        <c:ser>
          <c:idx val="0"/>
          <c:order val="0"/>
          <c:tx>
            <c:strRef>
              <c:f>Sheet1!$B$1</c:f>
              <c:strCache>
                <c:ptCount val="1"/>
                <c:pt idx="0">
                  <c:v> Cost of goods sold </c:v>
                </c:pt>
              </c:strCache>
            </c:strRef>
          </c:tx>
          <c:spPr>
            <a:solidFill>
              <a:schemeClr val="bg1">
                <a:lumMod val="50000"/>
              </a:schemeClr>
            </a:solidFill>
            <a:ln>
              <a:solidFill>
                <a:schemeClr val="bg1"/>
              </a:solidFill>
            </a:ln>
            <a:effectLst/>
          </c:spPr>
          <c:invertIfNegative val="0"/>
          <c:dLbls>
            <c:dLbl>
              <c:idx val="0"/>
              <c:tx>
                <c:rich>
                  <a:bodyPr/>
                  <a:lstStyle/>
                  <a:p>
                    <a:fld id="{E9CC32E0-4D02-4DBE-AE56-66EC443BB54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4404-4E95-8FB2-F340095D0586}"/>
                </c:ext>
              </c:extLst>
            </c:dLbl>
            <c:dLbl>
              <c:idx val="1"/>
              <c:tx>
                <c:rich>
                  <a:bodyPr/>
                  <a:lstStyle/>
                  <a:p>
                    <a:fld id="{29A4EE98-BB46-49C2-A03B-4DC2127F46D7}"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4404-4E95-8FB2-F340095D0586}"/>
                </c:ext>
              </c:extLst>
            </c:dLbl>
            <c:dLbl>
              <c:idx val="2"/>
              <c:tx>
                <c:rich>
                  <a:bodyPr/>
                  <a:lstStyle/>
                  <a:p>
                    <a:fld id="{879D16C4-D99E-48A4-A112-ACE0A7DF1D09}"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4404-4E95-8FB2-F340095D0586}"/>
                </c:ext>
              </c:extLst>
            </c:dLbl>
            <c:dLbl>
              <c:idx val="3"/>
              <c:tx>
                <c:rich>
                  <a:bodyPr/>
                  <a:lstStyle/>
                  <a:p>
                    <a:fld id="{1D9A5AE1-1A6F-4DF2-A37D-C672A5CD4865}"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4404-4E95-8FB2-F340095D0586}"/>
                </c:ext>
              </c:extLst>
            </c:dLbl>
            <c:dLbl>
              <c:idx val="4"/>
              <c:tx>
                <c:rich>
                  <a:bodyPr/>
                  <a:lstStyle/>
                  <a:p>
                    <a:fld id="{93817899-50B6-443E-82ED-2C61DA5D8890}"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4404-4E95-8FB2-F340095D0586}"/>
                </c:ext>
              </c:extLst>
            </c:dLbl>
            <c:spPr>
              <a:noFill/>
              <a:ln>
                <a:noFill/>
              </a:ln>
              <a:effectLst/>
            </c:spPr>
            <c:txPr>
              <a:bodyPr rot="0" spcFirstLastPara="1" vertOverflow="ellipsis" vert="horz" wrap="square" anchor="ctr" anchorCtr="1"/>
              <a:lstStyle/>
              <a:p>
                <a:pPr>
                  <a:defRPr sz="1500" b="0" i="0" u="none" strike="noStrike" kern="1200" baseline="0">
                    <a:solidFill>
                      <a:schemeClr val="bg1">
                        <a:lumMod val="8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Year 1</c:v>
                </c:pt>
                <c:pt idx="1">
                  <c:v>Year 2</c:v>
                </c:pt>
                <c:pt idx="2">
                  <c:v>Year 3</c:v>
                </c:pt>
                <c:pt idx="3">
                  <c:v>Year 4</c:v>
                </c:pt>
                <c:pt idx="4">
                  <c:v>Year 5</c:v>
                </c:pt>
              </c:strCache>
            </c:strRef>
          </c:cat>
          <c:val>
            <c:numRef>
              <c:f>Sheet1!$B$2:$B$6</c:f>
              <c:numCache>
                <c:formatCode>_(* #,##0_);_(* \(#,##0\);_(* "-"??_);_(@_)</c:formatCode>
                <c:ptCount val="5"/>
                <c:pt idx="0">
                  <c:v>275862.06896551722</c:v>
                </c:pt>
                <c:pt idx="1">
                  <c:v>392855.1724137931</c:v>
                </c:pt>
                <c:pt idx="2">
                  <c:v>513314.32</c:v>
                </c:pt>
                <c:pt idx="3">
                  <c:v>580476.13093544857</c:v>
                </c:pt>
                <c:pt idx="4">
                  <c:v>649556.33620173368</c:v>
                </c:pt>
              </c:numCache>
            </c:numRef>
          </c:val>
          <c:extLst>
            <c:ext xmlns:c15="http://schemas.microsoft.com/office/drawing/2012/chart" uri="{02D57815-91ED-43cb-92C2-25804820EDAC}">
              <c15:datalabelsRange>
                <c15:f>Sheet1!$B$10:$B$14</c15:f>
                <c15:dlblRangeCache>
                  <c:ptCount val="5"/>
                  <c:pt idx="0">
                    <c:v>58%</c:v>
                  </c:pt>
                  <c:pt idx="1">
                    <c:v>54%</c:v>
                  </c:pt>
                  <c:pt idx="2">
                    <c:v>54%</c:v>
                  </c:pt>
                  <c:pt idx="3">
                    <c:v>51%</c:v>
                  </c:pt>
                  <c:pt idx="4">
                    <c:v>50%</c:v>
                  </c:pt>
                </c15:dlblRangeCache>
              </c15:datalabelsRange>
            </c:ext>
            <c:ext xmlns:c16="http://schemas.microsoft.com/office/drawing/2014/chart" uri="{C3380CC4-5D6E-409C-BE32-E72D297353CC}">
              <c16:uniqueId val="{00000000-AAA6-43F7-B797-43AD36D644B3}"/>
            </c:ext>
          </c:extLst>
        </c:ser>
        <c:ser>
          <c:idx val="1"/>
          <c:order val="1"/>
          <c:tx>
            <c:strRef>
              <c:f>Sheet1!$C$1</c:f>
              <c:strCache>
                <c:ptCount val="1"/>
                <c:pt idx="0">
                  <c:v> Staffing costs </c:v>
                </c:pt>
              </c:strCache>
            </c:strRef>
          </c:tx>
          <c:spPr>
            <a:solidFill>
              <a:schemeClr val="bg1">
                <a:lumMod val="65000"/>
              </a:schemeClr>
            </a:solidFill>
            <a:ln>
              <a:solidFill>
                <a:schemeClr val="bg1"/>
              </a:solidFill>
            </a:ln>
            <a:effectLst/>
          </c:spPr>
          <c:invertIfNegative val="0"/>
          <c:dPt>
            <c:idx val="1"/>
            <c:invertIfNegative val="0"/>
            <c:bubble3D val="0"/>
            <c:spPr>
              <a:solidFill>
                <a:schemeClr val="bg1">
                  <a:lumMod val="65000"/>
                </a:schemeClr>
              </a:solidFill>
              <a:ln>
                <a:noFill/>
              </a:ln>
              <a:effectLst/>
            </c:spPr>
            <c:extLst>
              <c:ext xmlns:c16="http://schemas.microsoft.com/office/drawing/2014/chart" uri="{C3380CC4-5D6E-409C-BE32-E72D297353CC}">
                <c16:uniqueId val="{00000006-4404-4E95-8FB2-F340095D0586}"/>
              </c:ext>
            </c:extLst>
          </c:dPt>
          <c:dLbls>
            <c:dLbl>
              <c:idx val="0"/>
              <c:layout>
                <c:manualLayout>
                  <c:x val="1.1486216991823062E-2"/>
                  <c:y val="-2.5285502188987824E-3"/>
                </c:manualLayout>
              </c:layout>
              <c:tx>
                <c:rich>
                  <a:bodyPr/>
                  <a:lstStyle/>
                  <a:p>
                    <a:fld id="{DF59CEA1-EB59-47EF-B887-6A8D57BF922A}"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4404-4E95-8FB2-F340095D0586}"/>
                </c:ext>
              </c:extLst>
            </c:dLbl>
            <c:dLbl>
              <c:idx val="1"/>
              <c:layout>
                <c:manualLayout>
                  <c:x val="2.3729654024054569E-3"/>
                  <c:y val="1.1018576278480099E-2"/>
                </c:manualLayout>
              </c:layout>
              <c:tx>
                <c:rich>
                  <a:bodyPr/>
                  <a:lstStyle/>
                  <a:p>
                    <a:fld id="{E5C2A9D6-2C81-4784-B21C-A1EDF5D3BB9C}"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layout>
                    <c:manualLayout>
                      <c:w val="8.1733668848712401E-2"/>
                      <c:h val="9.3382433960119693E-2"/>
                    </c:manualLayout>
                  </c15:layout>
                  <c15:dlblFieldTable/>
                  <c15:showDataLabelsRange val="1"/>
                </c:ext>
                <c:ext xmlns:c16="http://schemas.microsoft.com/office/drawing/2014/chart" uri="{C3380CC4-5D6E-409C-BE32-E72D297353CC}">
                  <c16:uniqueId val="{00000006-4404-4E95-8FB2-F340095D0586}"/>
                </c:ext>
              </c:extLst>
            </c:dLbl>
            <c:dLbl>
              <c:idx val="2"/>
              <c:tx>
                <c:rich>
                  <a:bodyPr rot="0" spcFirstLastPara="1" vertOverflow="ellipsis" vert="horz" wrap="square" anchor="ctr" anchorCtr="1"/>
                  <a:lstStyle/>
                  <a:p>
                    <a:pPr>
                      <a:defRPr sz="1500" b="0" i="0" u="none" strike="noStrike" kern="1200" baseline="0">
                        <a:solidFill>
                          <a:schemeClr val="bg1">
                            <a:lumMod val="85000"/>
                          </a:schemeClr>
                        </a:solidFill>
                        <a:latin typeface="+mn-lt"/>
                        <a:ea typeface="+mn-ea"/>
                        <a:cs typeface="+mn-cs"/>
                      </a:defRPr>
                    </a:pPr>
                    <a:fld id="{97A2ED4D-196C-443A-A512-ABF4B61AB15B}" type="CELLRANGE">
                      <a:rPr lang="en-US"/>
                      <a:pPr>
                        <a:defRPr/>
                      </a:pPr>
                      <a:t>[CELLRANGE]</a:t>
                    </a:fld>
                    <a:endParaRPr lang="en-US"/>
                  </a:p>
                </c:rich>
              </c:tx>
              <c:spPr>
                <a:noFill/>
                <a:ln>
                  <a:solidFill>
                    <a:schemeClr val="bg1"/>
                  </a:solidFill>
                </a:ln>
                <a:effectLst/>
              </c:spPr>
              <c:txPr>
                <a:bodyPr rot="0" spcFirstLastPara="1" vertOverflow="ellipsis" vert="horz" wrap="square" anchor="ctr" anchorCtr="1"/>
                <a:lstStyle/>
                <a:p>
                  <a:pPr>
                    <a:defRPr sz="1500" b="0" i="0" u="none" strike="noStrike" kern="1200" baseline="0">
                      <a:solidFill>
                        <a:schemeClr val="bg1">
                          <a:lumMod val="8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4404-4E95-8FB2-F340095D0586}"/>
                </c:ext>
              </c:extLst>
            </c:dLbl>
            <c:dLbl>
              <c:idx val="3"/>
              <c:tx>
                <c:rich>
                  <a:bodyPr/>
                  <a:lstStyle/>
                  <a:p>
                    <a:fld id="{63E34552-FE7C-4704-AF3E-C672AFEA3CE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4404-4E95-8FB2-F340095D0586}"/>
                </c:ext>
              </c:extLst>
            </c:dLbl>
            <c:dLbl>
              <c:idx val="4"/>
              <c:tx>
                <c:rich>
                  <a:bodyPr/>
                  <a:lstStyle/>
                  <a:p>
                    <a:fld id="{A47BD50A-0E57-4C02-90FE-DEE7F4BEF898}"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4404-4E95-8FB2-F340095D0586}"/>
                </c:ext>
              </c:extLst>
            </c:dLbl>
            <c:spPr>
              <a:noFill/>
              <a:ln>
                <a:noFill/>
              </a:ln>
              <a:effectLst/>
            </c:spPr>
            <c:txPr>
              <a:bodyPr rot="0" spcFirstLastPara="1" vertOverflow="ellipsis" vert="horz" wrap="square" anchor="ctr" anchorCtr="1"/>
              <a:lstStyle/>
              <a:p>
                <a:pPr>
                  <a:defRPr sz="1500" b="0" i="0" u="none" strike="noStrike" kern="1200" baseline="0">
                    <a:solidFill>
                      <a:schemeClr val="bg1">
                        <a:lumMod val="8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solidFill>
                      <a:round/>
                    </a:ln>
                    <a:effectLst/>
                  </c:spPr>
                </c15:leaderLines>
              </c:ext>
            </c:extLst>
          </c:dLbls>
          <c:cat>
            <c:strRef>
              <c:f>Sheet1!$A$2:$A$6</c:f>
              <c:strCache>
                <c:ptCount val="5"/>
                <c:pt idx="0">
                  <c:v>Year 1</c:v>
                </c:pt>
                <c:pt idx="1">
                  <c:v>Year 2</c:v>
                </c:pt>
                <c:pt idx="2">
                  <c:v>Year 3</c:v>
                </c:pt>
                <c:pt idx="3">
                  <c:v>Year 4</c:v>
                </c:pt>
                <c:pt idx="4">
                  <c:v>Year 5</c:v>
                </c:pt>
              </c:strCache>
            </c:strRef>
          </c:cat>
          <c:val>
            <c:numRef>
              <c:f>Sheet1!$C$2:$C$6</c:f>
              <c:numCache>
                <c:formatCode>_(* #,##0_);_(* \(#,##0\);_(* "-"??_);_(@_)</c:formatCode>
                <c:ptCount val="5"/>
                <c:pt idx="0">
                  <c:v>124137.93103448275</c:v>
                </c:pt>
                <c:pt idx="1">
                  <c:v>201252.41379310345</c:v>
                </c:pt>
                <c:pt idx="2">
                  <c:v>261733.19586206897</c:v>
                </c:pt>
                <c:pt idx="3">
                  <c:v>327577.68414000003</c:v>
                </c:pt>
                <c:pt idx="4">
                  <c:v>387073.97476356727</c:v>
                </c:pt>
              </c:numCache>
            </c:numRef>
          </c:val>
          <c:extLst>
            <c:ext xmlns:c15="http://schemas.microsoft.com/office/drawing/2012/chart" uri="{02D57815-91ED-43cb-92C2-25804820EDAC}">
              <c15:datalabelsRange>
                <c15:f>Sheet1!$C$10:$C$14</c15:f>
                <c15:dlblRangeCache>
                  <c:ptCount val="5"/>
                  <c:pt idx="0">
                    <c:v>26%</c:v>
                  </c:pt>
                  <c:pt idx="1">
                    <c:v>27%</c:v>
                  </c:pt>
                  <c:pt idx="2">
                    <c:v>27%</c:v>
                  </c:pt>
                  <c:pt idx="3">
                    <c:v>29%</c:v>
                  </c:pt>
                  <c:pt idx="4">
                    <c:v>30%</c:v>
                  </c:pt>
                </c15:dlblRangeCache>
              </c15:datalabelsRange>
            </c:ext>
            <c:ext xmlns:c16="http://schemas.microsoft.com/office/drawing/2014/chart" uri="{C3380CC4-5D6E-409C-BE32-E72D297353CC}">
              <c16:uniqueId val="{00000001-AAA6-43F7-B797-43AD36D644B3}"/>
            </c:ext>
          </c:extLst>
        </c:ser>
        <c:ser>
          <c:idx val="2"/>
          <c:order val="2"/>
          <c:tx>
            <c:strRef>
              <c:f>Sheet1!$D$1</c:f>
              <c:strCache>
                <c:ptCount val="1"/>
                <c:pt idx="0">
                  <c:v> Production costs </c:v>
                </c:pt>
              </c:strCache>
            </c:strRef>
          </c:tx>
          <c:spPr>
            <a:solidFill>
              <a:schemeClr val="accent1"/>
            </a:solidFill>
            <a:ln>
              <a:solidFill>
                <a:schemeClr val="bg1"/>
              </a:solidFill>
            </a:ln>
            <a:effectLst/>
          </c:spPr>
          <c:invertIfNegative val="0"/>
          <c:dLbls>
            <c:dLbl>
              <c:idx val="0"/>
              <c:layout>
                <c:manualLayout>
                  <c:x val="7.1186159467460045E-3"/>
                  <c:y val="-5.6500316980124789E-2"/>
                </c:manualLayout>
              </c:layout>
              <c:tx>
                <c:rich>
                  <a:bodyPr/>
                  <a:lstStyle/>
                  <a:p>
                    <a:fld id="{5600790A-63CA-4DD7-BBAE-BDD71213FAF6}"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4404-4E95-8FB2-F340095D0586}"/>
                </c:ext>
              </c:extLst>
            </c:dLbl>
            <c:dLbl>
              <c:idx val="1"/>
              <c:tx>
                <c:rich>
                  <a:bodyPr/>
                  <a:lstStyle/>
                  <a:p>
                    <a:fld id="{05A1065C-7604-4477-BC66-54D8D3A8D53C}"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4404-4E95-8FB2-F340095D0586}"/>
                </c:ext>
              </c:extLst>
            </c:dLbl>
            <c:dLbl>
              <c:idx val="2"/>
              <c:tx>
                <c:rich>
                  <a:bodyPr/>
                  <a:lstStyle/>
                  <a:p>
                    <a:fld id="{2DDE0490-FBA0-424B-8152-591F2B7C7AC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4404-4E95-8FB2-F340095D0586}"/>
                </c:ext>
              </c:extLst>
            </c:dLbl>
            <c:dLbl>
              <c:idx val="3"/>
              <c:tx>
                <c:rich>
                  <a:bodyPr/>
                  <a:lstStyle/>
                  <a:p>
                    <a:fld id="{17A4AAA0-490A-4C32-AF37-CD14F7D4D499}"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4404-4E95-8FB2-F340095D0586}"/>
                </c:ext>
              </c:extLst>
            </c:dLbl>
            <c:dLbl>
              <c:idx val="4"/>
              <c:tx>
                <c:rich>
                  <a:bodyPr/>
                  <a:lstStyle/>
                  <a:p>
                    <a:fld id="{B471770C-E843-4663-985B-62C96B7CAF96}"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4404-4E95-8FB2-F340095D0586}"/>
                </c:ext>
              </c:extLst>
            </c:dLbl>
            <c:spPr>
              <a:noFill/>
              <a:ln>
                <a:noFill/>
              </a:ln>
              <a:effectLst/>
            </c:spPr>
            <c:txPr>
              <a:bodyPr rot="0" spcFirstLastPara="1" vertOverflow="ellipsis" vert="horz" wrap="square" anchor="ctr" anchorCtr="1"/>
              <a:lstStyle/>
              <a:p>
                <a:pPr>
                  <a:defRPr sz="1500" b="0" i="0" u="none" strike="noStrike" kern="1200" baseline="0">
                    <a:solidFill>
                      <a:schemeClr val="bg1"/>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Year 1</c:v>
                </c:pt>
                <c:pt idx="1">
                  <c:v>Year 2</c:v>
                </c:pt>
                <c:pt idx="2">
                  <c:v>Year 3</c:v>
                </c:pt>
                <c:pt idx="3">
                  <c:v>Year 4</c:v>
                </c:pt>
                <c:pt idx="4">
                  <c:v>Year 5</c:v>
                </c:pt>
              </c:strCache>
            </c:strRef>
          </c:cat>
          <c:val>
            <c:numRef>
              <c:f>Sheet1!$D$2:$D$6</c:f>
              <c:numCache>
                <c:formatCode>_(* #,##0_);_(* \(#,##0\);_(* "-"??_);_(@_)</c:formatCode>
                <c:ptCount val="5"/>
                <c:pt idx="0">
                  <c:v>78620.68965517242</c:v>
                </c:pt>
                <c:pt idx="1">
                  <c:v>138295.86206896551</c:v>
                </c:pt>
                <c:pt idx="2">
                  <c:v>182264.23551724138</c:v>
                </c:pt>
                <c:pt idx="3">
                  <c:v>232018.64483120691</c:v>
                </c:pt>
                <c:pt idx="4">
                  <c:v>275162.94751261274</c:v>
                </c:pt>
              </c:numCache>
            </c:numRef>
          </c:val>
          <c:extLst>
            <c:ext xmlns:c15="http://schemas.microsoft.com/office/drawing/2012/chart" uri="{02D57815-91ED-43cb-92C2-25804820EDAC}">
              <c15:datalabelsRange>
                <c15:f>Sheet1!$D$10:$D$14</c15:f>
                <c15:dlblRangeCache>
                  <c:ptCount val="5"/>
                  <c:pt idx="0">
                    <c:v>16%</c:v>
                  </c:pt>
                  <c:pt idx="1">
                    <c:v>19%</c:v>
                  </c:pt>
                  <c:pt idx="2">
                    <c:v>19%</c:v>
                  </c:pt>
                  <c:pt idx="3">
                    <c:v>20%</c:v>
                  </c:pt>
                  <c:pt idx="4">
                    <c:v>21%</c:v>
                  </c:pt>
                </c15:dlblRangeCache>
              </c15:datalabelsRange>
            </c:ext>
            <c:ext xmlns:c16="http://schemas.microsoft.com/office/drawing/2014/chart" uri="{C3380CC4-5D6E-409C-BE32-E72D297353CC}">
              <c16:uniqueId val="{00000002-AAA6-43F7-B797-43AD36D644B3}"/>
            </c:ext>
          </c:extLst>
        </c:ser>
        <c:dLbls>
          <c:showLegendKey val="0"/>
          <c:showVal val="1"/>
          <c:showCatName val="0"/>
          <c:showSerName val="0"/>
          <c:showPercent val="0"/>
          <c:showBubbleSize val="0"/>
        </c:dLbls>
        <c:gapWidth val="50"/>
        <c:overlap val="100"/>
        <c:axId val="153239632"/>
        <c:axId val="1884668432"/>
      </c:barChart>
      <c:catAx>
        <c:axId val="15323963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solidFill>
                  <a:schemeClr val="bg1">
                    <a:lumMod val="65000"/>
                  </a:schemeClr>
                </a:solidFill>
                <a:latin typeface="+mn-lt"/>
                <a:ea typeface="+mn-ea"/>
                <a:cs typeface="+mn-cs"/>
              </a:defRPr>
            </a:pPr>
            <a:endParaRPr lang="en-US"/>
          </a:p>
        </c:txPr>
        <c:crossAx val="1884668432"/>
        <c:crosses val="autoZero"/>
        <c:auto val="1"/>
        <c:lblAlgn val="ctr"/>
        <c:lblOffset val="100"/>
        <c:noMultiLvlLbl val="0"/>
      </c:catAx>
      <c:valAx>
        <c:axId val="1884668432"/>
        <c:scaling>
          <c:orientation val="minMax"/>
          <c:max val="1400000"/>
        </c:scaling>
        <c:delete val="0"/>
        <c:axPos val="l"/>
        <c:majorGridlines>
          <c:spPr>
            <a:ln w="9525" cap="flat" cmpd="sng" algn="ctr">
              <a:noFill/>
              <a:round/>
            </a:ln>
            <a:effectLst/>
          </c:spPr>
        </c:majorGridlines>
        <c:numFmt formatCode="#,##0.0" sourceLinked="0"/>
        <c:majorTickMark val="out"/>
        <c:minorTickMark val="none"/>
        <c:tickLblPos val="nextTo"/>
        <c:spPr>
          <a:noFill/>
          <a:ln>
            <a:solidFill>
              <a:srgbClr val="4D4D4D"/>
            </a:solidFill>
          </a:ln>
          <a:effectLst/>
        </c:spPr>
        <c:txPr>
          <a:bodyPr rot="-60000000" spcFirstLastPara="1" vertOverflow="ellipsis" vert="horz" wrap="square" anchor="ctr" anchorCtr="1"/>
          <a:lstStyle/>
          <a:p>
            <a:pPr>
              <a:defRPr sz="1500" b="0" i="0" u="none" strike="noStrike" kern="1200" baseline="0">
                <a:solidFill>
                  <a:schemeClr val="bg1">
                    <a:lumMod val="65000"/>
                  </a:schemeClr>
                </a:solidFill>
                <a:latin typeface="+mn-lt"/>
                <a:ea typeface="+mn-ea"/>
                <a:cs typeface="+mn-cs"/>
              </a:defRPr>
            </a:pPr>
            <a:endParaRPr lang="en-US"/>
          </a:p>
        </c:txPr>
        <c:crossAx val="153239632"/>
        <c:crosses val="autoZero"/>
        <c:crossBetween val="between"/>
        <c:majorUnit val="500000"/>
        <c:dispUnits>
          <c:builtInUnit val="millions"/>
        </c:dispUnits>
      </c:valAx>
      <c:spPr>
        <a:noFill/>
        <a:ln>
          <a:noFill/>
        </a:ln>
        <a:effectLst/>
      </c:spPr>
    </c:plotArea>
    <c:legend>
      <c:legendPos val="t"/>
      <c:overlay val="0"/>
      <c:spPr>
        <a:noFill/>
        <a:ln>
          <a:noFill/>
        </a:ln>
        <a:effectLst/>
      </c:spPr>
      <c:txPr>
        <a:bodyPr rot="0" spcFirstLastPara="1" vertOverflow="ellipsis" vert="horz" wrap="square" anchor="ctr" anchorCtr="1"/>
        <a:lstStyle/>
        <a:p>
          <a:pPr>
            <a:defRPr sz="1500" b="0" i="0" u="none" strike="noStrike" kern="1200" baseline="0">
              <a:solidFill>
                <a:schemeClr val="bg1">
                  <a:lumMod val="6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500">
          <a:solidFill>
            <a:schemeClr val="bg1">
              <a:lumMod val="85000"/>
            </a:schemeClr>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D68825-910F-4144-8564-87FE6B52662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1D32C1A-190B-458B-85AA-9813EFE4D4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D75EE9-6963-466F-8276-1BEC3648845D}" type="datetimeFigureOut">
              <a:rPr lang="en-US" smtClean="0"/>
              <a:t>10/2/2019</a:t>
            </a:fld>
            <a:endParaRPr lang="en-US" dirty="0"/>
          </a:p>
        </p:txBody>
      </p:sp>
      <p:sp>
        <p:nvSpPr>
          <p:cNvPr id="4" name="Footer Placeholder 3">
            <a:extLst>
              <a:ext uri="{FF2B5EF4-FFF2-40B4-BE49-F238E27FC236}">
                <a16:creationId xmlns:a16="http://schemas.microsoft.com/office/drawing/2014/main" id="{3868EAD2-2884-4E5E-BD6E-552EDA0D836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3817482-7BB2-4B86-AADB-2B2CE68C5C1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5E7C08-027C-41D1-9695-44A873B6F37C}" type="slidenum">
              <a:rPr lang="en-US" smtClean="0"/>
              <a:t>‹#›</a:t>
            </a:fld>
            <a:endParaRPr lang="en-US" dirty="0"/>
          </a:p>
        </p:txBody>
      </p:sp>
    </p:spTree>
    <p:extLst>
      <p:ext uri="{BB962C8B-B14F-4D97-AF65-F5344CB8AC3E}">
        <p14:creationId xmlns:p14="http://schemas.microsoft.com/office/powerpoint/2010/main" val="2843310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1AE6DE-3AC1-460B-8912-05851794C3C5}" type="datetimeFigureOut">
              <a:rPr lang="en-US" smtClean="0"/>
              <a:t>10/2/2019</a:t>
            </a:fld>
            <a:endParaRPr lang="en-US" dirty="0"/>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3CE2C5-A5CA-41B1-BA7D-FAEECE976460}" type="slidenum">
              <a:rPr lang="en-US" smtClean="0"/>
              <a:t>‹#›</a:t>
            </a:fld>
            <a:endParaRPr lang="en-US" dirty="0"/>
          </a:p>
        </p:txBody>
      </p:sp>
    </p:spTree>
    <p:extLst>
      <p:ext uri="{BB962C8B-B14F-4D97-AF65-F5344CB8AC3E}">
        <p14:creationId xmlns:p14="http://schemas.microsoft.com/office/powerpoint/2010/main" val="2412423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3CE2C5-A5CA-41B1-BA7D-FAEECE976460}" type="slidenum">
              <a:rPr lang="en-US" smtClean="0"/>
              <a:t>15</a:t>
            </a:fld>
            <a:endParaRPr lang="en-US" dirty="0"/>
          </a:p>
        </p:txBody>
      </p:sp>
    </p:spTree>
    <p:extLst>
      <p:ext uri="{BB962C8B-B14F-4D97-AF65-F5344CB8AC3E}">
        <p14:creationId xmlns:p14="http://schemas.microsoft.com/office/powerpoint/2010/main" val="182524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1E4748-92D4-49AE-BC85-11DEE5B228EB}" type="slidenum">
              <a:rPr lang="en-US" smtClean="0"/>
              <a:t>44</a:t>
            </a:fld>
            <a:endParaRPr lang="en-US" dirty="0"/>
          </a:p>
        </p:txBody>
      </p:sp>
    </p:spTree>
    <p:extLst>
      <p:ext uri="{BB962C8B-B14F-4D97-AF65-F5344CB8AC3E}">
        <p14:creationId xmlns:p14="http://schemas.microsoft.com/office/powerpoint/2010/main" val="1738181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219248" y="643464"/>
            <a:ext cx="7122414" cy="155448"/>
          </a:xfrm>
          <a:prstGeom prst="rect">
            <a:avLst/>
          </a:prstGeom>
          <a:noFill/>
          <a:ln>
            <a:noFill/>
          </a:ln>
        </p:spPr>
      </p:pic>
    </p:spTree>
    <p:extLst>
      <p:ext uri="{BB962C8B-B14F-4D97-AF65-F5344CB8AC3E}">
        <p14:creationId xmlns:p14="http://schemas.microsoft.com/office/powerpoint/2010/main" val="2534531273"/>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0221" y="2286000"/>
            <a:ext cx="5572291" cy="609600"/>
          </a:xfrm>
        </p:spPr>
        <p:txBody>
          <a:bodyPr anchor="b" anchorCtr="0">
            <a:noAutofit/>
          </a:bodyPr>
          <a:lstStyle>
            <a:lvl1pPr algn="l">
              <a:defRPr sz="2800" b="1">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60221" y="2895600"/>
            <a:ext cx="5572291" cy="533400"/>
          </a:xfrm>
        </p:spPr>
        <p:txBody>
          <a:bodyPr>
            <a:noAutofit/>
          </a:bodyPr>
          <a:lstStyle>
            <a:lvl1pPr marL="0" indent="0" algn="l">
              <a:buNone/>
              <a:defRPr sz="2200" b="0">
                <a:solidFill>
                  <a:schemeClr val="tx1">
                    <a:lumMod val="60000"/>
                    <a:lumOff val="40000"/>
                  </a:schemeClr>
                </a:solidFill>
              </a:defRPr>
            </a:lvl1pPr>
            <a:lvl2pPr marL="478854" indent="0" algn="ctr">
              <a:buNone/>
              <a:defRPr>
                <a:solidFill>
                  <a:schemeClr val="tx1">
                    <a:tint val="75000"/>
                  </a:schemeClr>
                </a:solidFill>
              </a:defRPr>
            </a:lvl2pPr>
            <a:lvl3pPr marL="957706" indent="0" algn="ctr">
              <a:buNone/>
              <a:defRPr>
                <a:solidFill>
                  <a:schemeClr val="tx1">
                    <a:tint val="75000"/>
                  </a:schemeClr>
                </a:solidFill>
              </a:defRPr>
            </a:lvl3pPr>
            <a:lvl4pPr marL="1436560" indent="0" algn="ctr">
              <a:buNone/>
              <a:defRPr>
                <a:solidFill>
                  <a:schemeClr val="tx1">
                    <a:tint val="75000"/>
                  </a:schemeClr>
                </a:solidFill>
              </a:defRPr>
            </a:lvl4pPr>
            <a:lvl5pPr marL="1915412" indent="0" algn="ctr">
              <a:buNone/>
              <a:defRPr>
                <a:solidFill>
                  <a:schemeClr val="tx1">
                    <a:tint val="75000"/>
                  </a:schemeClr>
                </a:solidFill>
              </a:defRPr>
            </a:lvl5pPr>
            <a:lvl6pPr marL="2394266" indent="0" algn="ctr">
              <a:buNone/>
              <a:defRPr>
                <a:solidFill>
                  <a:schemeClr val="tx1">
                    <a:tint val="75000"/>
                  </a:schemeClr>
                </a:solidFill>
              </a:defRPr>
            </a:lvl6pPr>
            <a:lvl7pPr marL="2873119" indent="0" algn="ctr">
              <a:buNone/>
              <a:defRPr>
                <a:solidFill>
                  <a:schemeClr val="tx1">
                    <a:tint val="75000"/>
                  </a:schemeClr>
                </a:solidFill>
              </a:defRPr>
            </a:lvl7pPr>
            <a:lvl8pPr marL="3351971" indent="0" algn="ctr">
              <a:buNone/>
              <a:defRPr>
                <a:solidFill>
                  <a:schemeClr val="tx1">
                    <a:tint val="75000"/>
                  </a:schemeClr>
                </a:solidFill>
              </a:defRPr>
            </a:lvl8pPr>
            <a:lvl9pPr marL="3830825" indent="0" algn="ctr">
              <a:buNone/>
              <a:defRPr>
                <a:solidFill>
                  <a:schemeClr val="tx1">
                    <a:tint val="75000"/>
                  </a:schemeClr>
                </a:solidFill>
              </a:defRPr>
            </a:lvl9pPr>
          </a:lstStyle>
          <a:p>
            <a:r>
              <a:rPr lang="en-US"/>
              <a:t>Click to edit Master subtitle style</a:t>
            </a:r>
            <a:endParaRPr lang="en-US" dirty="0"/>
          </a:p>
        </p:txBody>
      </p:sp>
      <p:sp>
        <p:nvSpPr>
          <p:cNvPr id="24" name="Rectangle 23"/>
          <p:cNvSpPr/>
          <p:nvPr userDrawn="1"/>
        </p:nvSpPr>
        <p:spPr>
          <a:xfrm>
            <a:off x="1" y="5181601"/>
            <a:ext cx="9906000" cy="167639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 Placeholder 34"/>
          <p:cNvSpPr>
            <a:spLocks noGrp="1"/>
          </p:cNvSpPr>
          <p:nvPr>
            <p:ph type="body" sz="quarter" idx="12" hasCustomPrompt="1"/>
          </p:nvPr>
        </p:nvSpPr>
        <p:spPr>
          <a:xfrm>
            <a:off x="6975475" y="5791200"/>
            <a:ext cx="2476500" cy="381000"/>
          </a:xfrm>
        </p:spPr>
        <p:txBody>
          <a:bodyPr anchor="b">
            <a:noAutofit/>
          </a:bodyPr>
          <a:lstStyle>
            <a:lvl1pPr>
              <a:buNone/>
              <a:defRPr sz="1500" b="1">
                <a:solidFill>
                  <a:schemeClr val="tx1"/>
                </a:solidFill>
              </a:defRPr>
            </a:lvl1pPr>
            <a:lvl2pPr>
              <a:defRPr sz="1900">
                <a:solidFill>
                  <a:schemeClr val="bg1">
                    <a:lumMod val="50000"/>
                  </a:schemeClr>
                </a:solidFill>
              </a:defRPr>
            </a:lvl2pPr>
            <a:lvl3pPr>
              <a:defRPr sz="1900">
                <a:solidFill>
                  <a:schemeClr val="bg1">
                    <a:lumMod val="50000"/>
                  </a:schemeClr>
                </a:solidFill>
              </a:defRPr>
            </a:lvl3pPr>
            <a:lvl4pPr>
              <a:defRPr sz="1900">
                <a:solidFill>
                  <a:schemeClr val="bg1">
                    <a:lumMod val="50000"/>
                  </a:schemeClr>
                </a:solidFill>
              </a:defRPr>
            </a:lvl4pPr>
            <a:lvl5pPr>
              <a:defRPr sz="1900">
                <a:solidFill>
                  <a:schemeClr val="bg1">
                    <a:lumMod val="50000"/>
                  </a:schemeClr>
                </a:solidFill>
              </a:defRPr>
            </a:lvl5pPr>
          </a:lstStyle>
          <a:p>
            <a:pPr lvl="0"/>
            <a:r>
              <a:rPr lang="en-US" dirty="0"/>
              <a:t>Click to enter Date</a:t>
            </a:r>
          </a:p>
        </p:txBody>
      </p:sp>
    </p:spTree>
    <p:extLst>
      <p:ext uri="{BB962C8B-B14F-4D97-AF65-F5344CB8AC3E}">
        <p14:creationId xmlns:p14="http://schemas.microsoft.com/office/powerpoint/2010/main" val="3795652768"/>
      </p:ext>
    </p:extLst>
  </p:cSld>
  <p:clrMapOvr>
    <a:masterClrMapping/>
  </p:clrMapOvr>
  <p:extLst>
    <p:ext uri="{DCECCB84-F9BA-43D5-87BE-67443E8EF086}">
      <p15:sldGuideLst xmlns:p15="http://schemas.microsoft.com/office/powerpoint/2012/main">
        <p15:guide id="3" orient="horz" pos="2160">
          <p15:clr>
            <a:srgbClr val="FBAE40"/>
          </p15:clr>
        </p15:guide>
        <p15:guide id="4" pos="31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72440" y="304800"/>
            <a:ext cx="8961120" cy="731520"/>
          </a:xfrm>
          <a:prstGeom prst="rect">
            <a:avLst/>
          </a:prstGeom>
        </p:spPr>
        <p:txBody>
          <a:bodyPr vert="horz" lIns="0" tIns="47886" rIns="0" bIns="47886" rtlCol="0" anchor="t" anchorCtr="0">
            <a:noAutofit/>
          </a:bodyPr>
          <a:lstStyle>
            <a:lvl1pPr>
              <a:defRPr sz="2400"/>
            </a:lvl1pPr>
          </a:lstStyle>
          <a:p>
            <a:r>
              <a:rPr lang="en-US" dirty="0"/>
              <a:t>Click to edit Master title style</a:t>
            </a:r>
          </a:p>
        </p:txBody>
      </p:sp>
      <p:sp>
        <p:nvSpPr>
          <p:cNvPr id="11" name="Text Placeholder 2"/>
          <p:cNvSpPr>
            <a:spLocks noGrp="1"/>
          </p:cNvSpPr>
          <p:nvPr>
            <p:ph type="body" idx="1"/>
          </p:nvPr>
        </p:nvSpPr>
        <p:spPr>
          <a:xfrm>
            <a:off x="472440" y="1143000"/>
            <a:ext cx="8961120" cy="5029200"/>
          </a:xfrm>
          <a:prstGeom prst="rect">
            <a:avLst/>
          </a:prstGeom>
        </p:spPr>
        <p:txBody>
          <a:bodyPr vert="horz" lIns="0" tIns="47886" rIns="0" bIns="47886" rtlCol="0">
            <a:normAutofit/>
          </a:bodyPr>
          <a:lstStyle>
            <a:lvl1pPr>
              <a:defRPr sz="15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64356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8" name="Text Placeholder 6"/>
          <p:cNvSpPr>
            <a:spLocks noGrp="1"/>
          </p:cNvSpPr>
          <p:nvPr>
            <p:ph type="body" sz="quarter" idx="19" hasCustomPrompt="1"/>
          </p:nvPr>
        </p:nvSpPr>
        <p:spPr>
          <a:xfrm>
            <a:off x="457200" y="6644574"/>
            <a:ext cx="8229600" cy="134076"/>
          </a:xfrm>
        </p:spPr>
        <p:txBody>
          <a:bodyPr tIns="0" bIns="0" anchor="b">
            <a:spAutoFit/>
          </a:bodyPr>
          <a:lstStyle>
            <a:lvl1pPr marL="0" indent="0">
              <a:spcBef>
                <a:spcPts val="150"/>
              </a:spcBef>
              <a:buNone/>
              <a:defRPr sz="800" b="0" baseline="0">
                <a:solidFill>
                  <a:schemeClr val="tx1"/>
                </a:solidFill>
                <a:latin typeface="Segoe UI" panose="020B0502040204020203" pitchFamily="34" charset="0"/>
                <a:cs typeface="Segoe UI" panose="020B0502040204020203" pitchFamily="34" charset="0"/>
              </a:defRPr>
            </a:lvl1pPr>
            <a:lvl2pPr>
              <a:defRPr sz="800"/>
            </a:lvl2pPr>
            <a:lvl3pPr>
              <a:defRPr sz="800"/>
            </a:lvl3pPr>
            <a:lvl4pPr>
              <a:defRPr sz="800"/>
            </a:lvl4pPr>
            <a:lvl5pPr>
              <a:defRPr sz="800"/>
            </a:lvl5pPr>
          </a:lstStyle>
          <a:p>
            <a:pPr lvl="0"/>
            <a:r>
              <a:rPr lang="en-US" dirty="0"/>
              <a:t>Click to edit source</a:t>
            </a:r>
          </a:p>
        </p:txBody>
      </p:sp>
      <p:sp>
        <p:nvSpPr>
          <p:cNvPr id="10" name="Title Placeholder 1"/>
          <p:cNvSpPr>
            <a:spLocks noGrp="1"/>
          </p:cNvSpPr>
          <p:nvPr>
            <p:ph type="title"/>
          </p:nvPr>
        </p:nvSpPr>
        <p:spPr>
          <a:xfrm>
            <a:off x="472440" y="304800"/>
            <a:ext cx="8961120" cy="731520"/>
          </a:xfrm>
          <a:prstGeom prst="rect">
            <a:avLst/>
          </a:prstGeom>
        </p:spPr>
        <p:txBody>
          <a:bodyPr vert="horz" lIns="0" tIns="47886" rIns="0" bIns="47886" rtlCol="0" anchor="t" anchorCtr="0">
            <a:noAutofit/>
          </a:bodyPr>
          <a:lstStyle>
            <a:lvl1pPr>
              <a:defRPr sz="2400"/>
            </a:lvl1pPr>
          </a:lstStyle>
          <a:p>
            <a:r>
              <a:rPr lang="en-US" dirty="0"/>
              <a:t>Click to edit Master title style</a:t>
            </a:r>
          </a:p>
        </p:txBody>
      </p:sp>
      <p:sp>
        <p:nvSpPr>
          <p:cNvPr id="11" name="Text Placeholder 2"/>
          <p:cNvSpPr>
            <a:spLocks noGrp="1"/>
          </p:cNvSpPr>
          <p:nvPr>
            <p:ph type="body" idx="1"/>
          </p:nvPr>
        </p:nvSpPr>
        <p:spPr>
          <a:xfrm>
            <a:off x="472440" y="1143000"/>
            <a:ext cx="8961120" cy="5029200"/>
          </a:xfrm>
          <a:prstGeom prst="rect">
            <a:avLst/>
          </a:prstGeom>
        </p:spPr>
        <p:txBody>
          <a:bodyPr vert="horz" lIns="0" tIns="47886" rIns="0" bIns="47886"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Slide Number Placeholder 5"/>
          <p:cNvSpPr>
            <a:spLocks noGrp="1"/>
          </p:cNvSpPr>
          <p:nvPr>
            <p:ph type="sldNum" sz="quarter" idx="4"/>
          </p:nvPr>
        </p:nvSpPr>
        <p:spPr>
          <a:xfrm>
            <a:off x="0" y="6650634"/>
            <a:ext cx="412750" cy="128016"/>
          </a:xfrm>
          <a:prstGeom prst="rect">
            <a:avLst/>
          </a:prstGeom>
        </p:spPr>
        <p:txBody>
          <a:bodyPr lIns="95771" tIns="0" rIns="95771" bIns="0" anchor="b" anchorCtr="0"/>
          <a:lstStyle>
            <a:lvl1pPr algn="ctr">
              <a:defRPr sz="800"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Tree>
    <p:extLst>
      <p:ext uri="{BB962C8B-B14F-4D97-AF65-F5344CB8AC3E}">
        <p14:creationId xmlns:p14="http://schemas.microsoft.com/office/powerpoint/2010/main" val="1290203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Text Placeholder 5"/>
          <p:cNvSpPr>
            <a:spLocks noGrp="1"/>
          </p:cNvSpPr>
          <p:nvPr>
            <p:ph type="body" sz="quarter" idx="11" hasCustomPrompt="1"/>
          </p:nvPr>
        </p:nvSpPr>
        <p:spPr>
          <a:xfrm>
            <a:off x="0" y="5651500"/>
            <a:ext cx="9906000" cy="889000"/>
          </a:xfrm>
          <a:solidFill>
            <a:srgbClr val="00B0F0"/>
          </a:solidFill>
        </p:spPr>
        <p:txBody>
          <a:bodyPr lIns="457200" anchor="ctr" anchorCtr="0">
            <a:normAutofit/>
          </a:bodyPr>
          <a:lstStyle>
            <a:lvl1pPr marL="0" indent="0">
              <a:buNone/>
              <a:defRPr sz="2200" baseline="0">
                <a:solidFill>
                  <a:schemeClr val="bg1"/>
                </a:solidFill>
              </a:defRPr>
            </a:lvl1pPr>
          </a:lstStyle>
          <a:p>
            <a:pPr lvl="0"/>
            <a:r>
              <a:rPr lang="en-US" dirty="0"/>
              <a:t>Click to add Divider</a:t>
            </a:r>
          </a:p>
        </p:txBody>
      </p:sp>
      <p:sp>
        <p:nvSpPr>
          <p:cNvPr id="9" name="Slide Number Placeholder 5"/>
          <p:cNvSpPr>
            <a:spLocks noGrp="1"/>
          </p:cNvSpPr>
          <p:nvPr>
            <p:ph type="sldNum" sz="quarter" idx="4"/>
          </p:nvPr>
        </p:nvSpPr>
        <p:spPr>
          <a:xfrm>
            <a:off x="0" y="6650634"/>
            <a:ext cx="412750" cy="128016"/>
          </a:xfrm>
          <a:prstGeom prst="rect">
            <a:avLst/>
          </a:prstGeom>
        </p:spPr>
        <p:txBody>
          <a:bodyPr lIns="95771" tIns="0" rIns="95771" bIns="0" anchor="b" anchorCtr="0"/>
          <a:lstStyle>
            <a:lvl1pPr algn="ctr">
              <a:defRPr sz="800"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Tree>
    <p:extLst>
      <p:ext uri="{BB962C8B-B14F-4D97-AF65-F5344CB8AC3E}">
        <p14:creationId xmlns:p14="http://schemas.microsoft.com/office/powerpoint/2010/main" val="923491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sp>
        <p:nvSpPr>
          <p:cNvPr id="23" name="Content Placeholder 14"/>
          <p:cNvSpPr>
            <a:spLocks noGrp="1"/>
          </p:cNvSpPr>
          <p:nvPr>
            <p:ph sz="quarter" idx="15" hasCustomPrompt="1"/>
          </p:nvPr>
        </p:nvSpPr>
        <p:spPr>
          <a:xfrm>
            <a:off x="5227320" y="1047791"/>
            <a:ext cx="4206240" cy="365760"/>
          </a:xfrm>
          <a:noFill/>
          <a:ln>
            <a:noFill/>
          </a:ln>
          <a:effectLst/>
        </p:spPr>
        <p:txBody>
          <a:bodyPr wrap="square" lIns="0" tIns="0" rIns="0" bIns="0" anchor="b">
            <a:noAutofit/>
          </a:bodyPr>
          <a:lstStyle>
            <a:lvl1pPr algn="ctr">
              <a:defRPr lang="en-US" sz="1500" dirty="0">
                <a:solidFill>
                  <a:schemeClr val="tx1"/>
                </a:solidFill>
                <a:effectLst/>
              </a:defRPr>
            </a:lvl1pPr>
          </a:lstStyle>
          <a:p>
            <a:pPr lvl="0" algn="ctr" defTabSz="1042456"/>
            <a:r>
              <a:rPr lang="en-US" dirty="0"/>
              <a:t>Click to edit Column title</a:t>
            </a:r>
          </a:p>
        </p:txBody>
      </p:sp>
      <p:sp>
        <p:nvSpPr>
          <p:cNvPr id="24" name="Content Placeholder 14"/>
          <p:cNvSpPr>
            <a:spLocks noGrp="1"/>
          </p:cNvSpPr>
          <p:nvPr>
            <p:ph sz="quarter" idx="16" hasCustomPrompt="1"/>
          </p:nvPr>
        </p:nvSpPr>
        <p:spPr>
          <a:xfrm>
            <a:off x="472440" y="1047791"/>
            <a:ext cx="4206240" cy="365760"/>
          </a:xfrm>
          <a:noFill/>
          <a:ln w="9525">
            <a:noFill/>
            <a:miter lim="800000"/>
            <a:headEnd/>
            <a:tailEnd/>
          </a:ln>
          <a:effectLst/>
        </p:spPr>
        <p:txBody>
          <a:bodyPr wrap="square" lIns="0" tIns="0" rIns="0" bIns="0" anchor="b">
            <a:noAutofit/>
          </a:bodyPr>
          <a:lstStyle>
            <a:lvl1pPr algn="ctr">
              <a:defRPr lang="en-US" sz="1500" dirty="0">
                <a:ln>
                  <a:noFill/>
                </a:ln>
                <a:solidFill>
                  <a:schemeClr val="tx1"/>
                </a:solidFill>
              </a:defRPr>
            </a:lvl1pPr>
          </a:lstStyle>
          <a:p>
            <a:pPr lvl="0" algn="ctr" defTabSz="1042456"/>
            <a:r>
              <a:rPr lang="en-US" dirty="0"/>
              <a:t>Click to edit Column title</a:t>
            </a:r>
          </a:p>
        </p:txBody>
      </p:sp>
      <p:sp>
        <p:nvSpPr>
          <p:cNvPr id="6" name="Text Placeholder 5"/>
          <p:cNvSpPr>
            <a:spLocks noGrp="1"/>
          </p:cNvSpPr>
          <p:nvPr>
            <p:ph type="body" sz="quarter" idx="12"/>
          </p:nvPr>
        </p:nvSpPr>
        <p:spPr>
          <a:xfrm>
            <a:off x="472440" y="1508759"/>
            <a:ext cx="4206240" cy="466344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5"/>
          <p:cNvSpPr>
            <a:spLocks noGrp="1"/>
          </p:cNvSpPr>
          <p:nvPr>
            <p:ph type="body" sz="quarter" idx="13"/>
          </p:nvPr>
        </p:nvSpPr>
        <p:spPr>
          <a:xfrm>
            <a:off x="5227320" y="1508759"/>
            <a:ext cx="4206240" cy="466344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a:xfrm>
            <a:off x="472440" y="304800"/>
            <a:ext cx="8961120" cy="731520"/>
          </a:xfrm>
        </p:spPr>
        <p:txBody>
          <a:bodyPr>
            <a:normAutofit/>
          </a:bodyPr>
          <a:lstStyle>
            <a:lvl1pPr>
              <a:defRPr sz="2400"/>
            </a:lvl1pPr>
          </a:lstStyle>
          <a:p>
            <a:r>
              <a:rPr lang="en-US"/>
              <a:t>Click to edit Master title style</a:t>
            </a:r>
            <a:endParaRPr lang="en-US" dirty="0"/>
          </a:p>
        </p:txBody>
      </p:sp>
      <p:sp>
        <p:nvSpPr>
          <p:cNvPr id="14" name="Slide Number Placeholder 5"/>
          <p:cNvSpPr>
            <a:spLocks noGrp="1"/>
          </p:cNvSpPr>
          <p:nvPr>
            <p:ph type="sldNum" sz="quarter" idx="4"/>
          </p:nvPr>
        </p:nvSpPr>
        <p:spPr>
          <a:xfrm>
            <a:off x="0" y="6650634"/>
            <a:ext cx="412750" cy="128016"/>
          </a:xfrm>
          <a:prstGeom prst="rect">
            <a:avLst/>
          </a:prstGeom>
        </p:spPr>
        <p:txBody>
          <a:bodyPr lIns="95771" tIns="0" rIns="95771" bIns="0" anchor="b" anchorCtr="0"/>
          <a:lstStyle>
            <a:lvl1pPr algn="ctr">
              <a:defRPr sz="800"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
        <p:nvSpPr>
          <p:cNvPr id="15" name="Text Placeholder 6"/>
          <p:cNvSpPr>
            <a:spLocks noGrp="1"/>
          </p:cNvSpPr>
          <p:nvPr>
            <p:ph type="body" sz="quarter" idx="19" hasCustomPrompt="1"/>
          </p:nvPr>
        </p:nvSpPr>
        <p:spPr>
          <a:xfrm>
            <a:off x="457200" y="6655539"/>
            <a:ext cx="8229600" cy="123111"/>
          </a:xfrm>
        </p:spPr>
        <p:txBody>
          <a:bodyPr tIns="0" bIns="0" anchor="b">
            <a:spAutoFit/>
          </a:bodyPr>
          <a:lstStyle>
            <a:lvl1pPr>
              <a:spcBef>
                <a:spcPts val="150"/>
              </a:spcBef>
              <a:defRPr sz="800" b="0" baseline="0">
                <a:solidFill>
                  <a:schemeClr val="tx1"/>
                </a:solidFill>
                <a:latin typeface="Segoe UI" panose="020B0502040204020203" pitchFamily="34" charset="0"/>
                <a:cs typeface="Segoe UI" panose="020B0502040204020203" pitchFamily="34" charset="0"/>
              </a:defRPr>
            </a:lvl1pPr>
            <a:lvl2pPr>
              <a:defRPr sz="800"/>
            </a:lvl2pPr>
            <a:lvl3pPr>
              <a:defRPr sz="800"/>
            </a:lvl3pPr>
            <a:lvl4pPr>
              <a:defRPr sz="800"/>
            </a:lvl4pPr>
            <a:lvl5pPr>
              <a:defRPr sz="800"/>
            </a:lvl5pPr>
          </a:lstStyle>
          <a:p>
            <a:pPr lvl="0"/>
            <a:r>
              <a:rPr lang="en-US" dirty="0"/>
              <a:t>Click to edit source</a:t>
            </a:r>
          </a:p>
        </p:txBody>
      </p:sp>
    </p:spTree>
    <p:extLst>
      <p:ext uri="{BB962C8B-B14F-4D97-AF65-F5344CB8AC3E}">
        <p14:creationId xmlns:p14="http://schemas.microsoft.com/office/powerpoint/2010/main" val="2847503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bg>
      <p:bgPr>
        <a:solidFill>
          <a:schemeClr val="bg1">
            <a:alpha val="73000"/>
          </a:schemeClr>
        </a:solidFill>
        <a:effectLst/>
      </p:bgPr>
    </p:bg>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0" y="6650634"/>
            <a:ext cx="412750" cy="128016"/>
          </a:xfrm>
          <a:prstGeom prst="rect">
            <a:avLst/>
          </a:prstGeom>
        </p:spPr>
        <p:txBody>
          <a:bodyPr lIns="95771" tIns="0" rIns="95771" bIns="0" anchor="b" anchorCtr="0"/>
          <a:lstStyle>
            <a:lvl1pPr algn="ctr">
              <a:defRPr sz="800"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
        <p:nvSpPr>
          <p:cNvPr id="7" name="Text Placeholder 5">
            <a:extLst>
              <a:ext uri="{FF2B5EF4-FFF2-40B4-BE49-F238E27FC236}">
                <a16:creationId xmlns:a16="http://schemas.microsoft.com/office/drawing/2014/main" id="{71D3677A-A16E-448D-9799-E4CF4AF21F76}"/>
              </a:ext>
            </a:extLst>
          </p:cNvPr>
          <p:cNvSpPr>
            <a:spLocks noGrp="1"/>
          </p:cNvSpPr>
          <p:nvPr>
            <p:ph type="body" sz="quarter" idx="11" hasCustomPrompt="1"/>
          </p:nvPr>
        </p:nvSpPr>
        <p:spPr>
          <a:xfrm>
            <a:off x="0" y="2984500"/>
            <a:ext cx="9906000" cy="889000"/>
          </a:xfrm>
          <a:solidFill>
            <a:srgbClr val="00B0F0">
              <a:alpha val="61000"/>
            </a:srgbClr>
          </a:solidFill>
        </p:spPr>
        <p:txBody>
          <a:bodyPr lIns="457200" anchor="ctr" anchorCtr="0">
            <a:normAutofit/>
          </a:bodyPr>
          <a:lstStyle>
            <a:lvl1pPr marL="0" indent="0">
              <a:buNone/>
              <a:defRPr sz="2200" baseline="0">
                <a:solidFill>
                  <a:schemeClr val="bg1"/>
                </a:solidFill>
              </a:defRPr>
            </a:lvl1pPr>
          </a:lstStyle>
          <a:p>
            <a:pPr lvl="0"/>
            <a:r>
              <a:rPr lang="en-US" dirty="0"/>
              <a:t>Click to add Divider</a:t>
            </a:r>
          </a:p>
        </p:txBody>
      </p:sp>
    </p:spTree>
    <p:extLst>
      <p:ext uri="{BB962C8B-B14F-4D97-AF65-F5344CB8AC3E}">
        <p14:creationId xmlns:p14="http://schemas.microsoft.com/office/powerpoint/2010/main" val="229607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0221" y="2286000"/>
            <a:ext cx="5572291" cy="609600"/>
          </a:xfrm>
        </p:spPr>
        <p:txBody>
          <a:bodyPr anchor="b" anchorCtr="0">
            <a:noAutofit/>
          </a:bodyPr>
          <a:lstStyle>
            <a:lvl1pPr algn="l">
              <a:defRPr sz="2800" b="1">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60221" y="2895600"/>
            <a:ext cx="5572291" cy="533400"/>
          </a:xfrm>
        </p:spPr>
        <p:txBody>
          <a:bodyPr>
            <a:noAutofit/>
          </a:bodyPr>
          <a:lstStyle>
            <a:lvl1pPr marL="0" indent="0" algn="l">
              <a:buNone/>
              <a:defRPr sz="2200" b="0">
                <a:solidFill>
                  <a:schemeClr val="tx1">
                    <a:lumMod val="60000"/>
                    <a:lumOff val="40000"/>
                  </a:schemeClr>
                </a:solidFill>
              </a:defRPr>
            </a:lvl1pPr>
            <a:lvl2pPr marL="478854" indent="0" algn="ctr">
              <a:buNone/>
              <a:defRPr>
                <a:solidFill>
                  <a:schemeClr val="tx1">
                    <a:tint val="75000"/>
                  </a:schemeClr>
                </a:solidFill>
              </a:defRPr>
            </a:lvl2pPr>
            <a:lvl3pPr marL="957706" indent="0" algn="ctr">
              <a:buNone/>
              <a:defRPr>
                <a:solidFill>
                  <a:schemeClr val="tx1">
                    <a:tint val="75000"/>
                  </a:schemeClr>
                </a:solidFill>
              </a:defRPr>
            </a:lvl3pPr>
            <a:lvl4pPr marL="1436560" indent="0" algn="ctr">
              <a:buNone/>
              <a:defRPr>
                <a:solidFill>
                  <a:schemeClr val="tx1">
                    <a:tint val="75000"/>
                  </a:schemeClr>
                </a:solidFill>
              </a:defRPr>
            </a:lvl4pPr>
            <a:lvl5pPr marL="1915412" indent="0" algn="ctr">
              <a:buNone/>
              <a:defRPr>
                <a:solidFill>
                  <a:schemeClr val="tx1">
                    <a:tint val="75000"/>
                  </a:schemeClr>
                </a:solidFill>
              </a:defRPr>
            </a:lvl5pPr>
            <a:lvl6pPr marL="2394266" indent="0" algn="ctr">
              <a:buNone/>
              <a:defRPr>
                <a:solidFill>
                  <a:schemeClr val="tx1">
                    <a:tint val="75000"/>
                  </a:schemeClr>
                </a:solidFill>
              </a:defRPr>
            </a:lvl6pPr>
            <a:lvl7pPr marL="2873119" indent="0" algn="ctr">
              <a:buNone/>
              <a:defRPr>
                <a:solidFill>
                  <a:schemeClr val="tx1">
                    <a:tint val="75000"/>
                  </a:schemeClr>
                </a:solidFill>
              </a:defRPr>
            </a:lvl7pPr>
            <a:lvl8pPr marL="3351971" indent="0" algn="ctr">
              <a:buNone/>
              <a:defRPr>
                <a:solidFill>
                  <a:schemeClr val="tx1">
                    <a:tint val="75000"/>
                  </a:schemeClr>
                </a:solidFill>
              </a:defRPr>
            </a:lvl8pPr>
            <a:lvl9pPr marL="3830825" indent="0" algn="ctr">
              <a:buNone/>
              <a:defRPr>
                <a:solidFill>
                  <a:schemeClr val="tx1">
                    <a:tint val="75000"/>
                  </a:schemeClr>
                </a:solidFill>
              </a:defRPr>
            </a:lvl9pPr>
          </a:lstStyle>
          <a:p>
            <a:r>
              <a:rPr lang="en-US"/>
              <a:t>Click to edit Master subtitle style</a:t>
            </a:r>
            <a:endParaRPr lang="en-US" dirty="0"/>
          </a:p>
        </p:txBody>
      </p:sp>
      <p:sp>
        <p:nvSpPr>
          <p:cNvPr id="24" name="Rectangle 23"/>
          <p:cNvSpPr/>
          <p:nvPr userDrawn="1"/>
        </p:nvSpPr>
        <p:spPr>
          <a:xfrm>
            <a:off x="1" y="5181601"/>
            <a:ext cx="9906000" cy="167639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 Placeholder 34"/>
          <p:cNvSpPr>
            <a:spLocks noGrp="1"/>
          </p:cNvSpPr>
          <p:nvPr>
            <p:ph type="body" sz="quarter" idx="12" hasCustomPrompt="1"/>
          </p:nvPr>
        </p:nvSpPr>
        <p:spPr>
          <a:xfrm>
            <a:off x="6975475" y="5791200"/>
            <a:ext cx="2476500" cy="381000"/>
          </a:xfrm>
        </p:spPr>
        <p:txBody>
          <a:bodyPr anchor="b">
            <a:noAutofit/>
          </a:bodyPr>
          <a:lstStyle>
            <a:lvl1pPr>
              <a:buNone/>
              <a:defRPr sz="1500" b="1">
                <a:solidFill>
                  <a:schemeClr val="tx1"/>
                </a:solidFill>
              </a:defRPr>
            </a:lvl1pPr>
            <a:lvl2pPr>
              <a:defRPr sz="1900">
                <a:solidFill>
                  <a:schemeClr val="bg1">
                    <a:lumMod val="50000"/>
                  </a:schemeClr>
                </a:solidFill>
              </a:defRPr>
            </a:lvl2pPr>
            <a:lvl3pPr>
              <a:defRPr sz="1900">
                <a:solidFill>
                  <a:schemeClr val="bg1">
                    <a:lumMod val="50000"/>
                  </a:schemeClr>
                </a:solidFill>
              </a:defRPr>
            </a:lvl3pPr>
            <a:lvl4pPr>
              <a:defRPr sz="1900">
                <a:solidFill>
                  <a:schemeClr val="bg1">
                    <a:lumMod val="50000"/>
                  </a:schemeClr>
                </a:solidFill>
              </a:defRPr>
            </a:lvl4pPr>
            <a:lvl5pPr>
              <a:defRPr sz="1900">
                <a:solidFill>
                  <a:schemeClr val="bg1">
                    <a:lumMod val="50000"/>
                  </a:schemeClr>
                </a:solidFill>
              </a:defRPr>
            </a:lvl5pPr>
          </a:lstStyle>
          <a:p>
            <a:pPr lvl="0"/>
            <a:r>
              <a:rPr lang="en-US" dirty="0"/>
              <a:t>Click to enter Date</a:t>
            </a:r>
          </a:p>
        </p:txBody>
      </p:sp>
    </p:spTree>
    <p:extLst>
      <p:ext uri="{BB962C8B-B14F-4D97-AF65-F5344CB8AC3E}">
        <p14:creationId xmlns:p14="http://schemas.microsoft.com/office/powerpoint/2010/main" val="4003566270"/>
      </p:ext>
    </p:extLst>
  </p:cSld>
  <p:clrMapOvr>
    <a:masterClrMapping/>
  </p:clrMapOvr>
  <p:extLst>
    <p:ext uri="{DCECCB84-F9BA-43D5-87BE-67443E8EF086}">
      <p15:sldGuideLst xmlns:p15="http://schemas.microsoft.com/office/powerpoint/2012/main">
        <p15:guide id="3" orient="horz" pos="2160">
          <p15:clr>
            <a:srgbClr val="FBAE40"/>
          </p15:clr>
        </p15:guide>
        <p15:guide id="4" pos="312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cSld name="4_Custom Layout">
    <p:spTree>
      <p:nvGrpSpPr>
        <p:cNvPr id="1" name=""/>
        <p:cNvGrpSpPr/>
        <p:nvPr/>
      </p:nvGrpSpPr>
      <p:grpSpPr>
        <a:xfrm>
          <a:off x="0" y="0"/>
          <a:ext cx="0" cy="0"/>
          <a:chOff x="0" y="0"/>
          <a:chExt cx="0" cy="0"/>
        </a:xfrm>
      </p:grpSpPr>
      <p:sp>
        <p:nvSpPr>
          <p:cNvPr id="8" name="Text Placeholder 6"/>
          <p:cNvSpPr>
            <a:spLocks noGrp="1"/>
          </p:cNvSpPr>
          <p:nvPr>
            <p:ph type="body" sz="quarter" idx="19" hasCustomPrompt="1"/>
          </p:nvPr>
        </p:nvSpPr>
        <p:spPr>
          <a:xfrm>
            <a:off x="457200" y="6655541"/>
            <a:ext cx="8229600" cy="123111"/>
          </a:xfrm>
        </p:spPr>
        <p:txBody>
          <a:bodyPr tIns="0" bIns="0" anchor="b">
            <a:spAutoFit/>
          </a:bodyPr>
          <a:lstStyle>
            <a:lvl1pPr>
              <a:spcBef>
                <a:spcPts val="150"/>
              </a:spcBef>
              <a:defRPr sz="800" b="0" baseline="0">
                <a:solidFill>
                  <a:schemeClr val="tx1"/>
                </a:solidFill>
                <a:latin typeface="Segoe UI" panose="020B0502040204020203" pitchFamily="34" charset="0"/>
                <a:cs typeface="Segoe UI" panose="020B0502040204020203" pitchFamily="34" charset="0"/>
              </a:defRPr>
            </a:lvl1pPr>
            <a:lvl2pPr>
              <a:defRPr sz="800"/>
            </a:lvl2pPr>
            <a:lvl3pPr>
              <a:defRPr sz="800"/>
            </a:lvl3pPr>
            <a:lvl4pPr>
              <a:defRPr sz="800"/>
            </a:lvl4pPr>
            <a:lvl5pPr>
              <a:defRPr sz="800"/>
            </a:lvl5pPr>
          </a:lstStyle>
          <a:p>
            <a:pPr lvl="0"/>
            <a:r>
              <a:rPr lang="en-US" dirty="0"/>
              <a:t>Click to edit source</a:t>
            </a:r>
          </a:p>
        </p:txBody>
      </p:sp>
      <p:sp>
        <p:nvSpPr>
          <p:cNvPr id="10" name="Title Placeholder 1"/>
          <p:cNvSpPr>
            <a:spLocks noGrp="1"/>
          </p:cNvSpPr>
          <p:nvPr>
            <p:ph type="title"/>
          </p:nvPr>
        </p:nvSpPr>
        <p:spPr>
          <a:xfrm>
            <a:off x="472441" y="304800"/>
            <a:ext cx="8961120" cy="731520"/>
          </a:xfrm>
          <a:prstGeom prst="rect">
            <a:avLst/>
          </a:prstGeom>
        </p:spPr>
        <p:txBody>
          <a:bodyPr vert="horz" lIns="0" tIns="47886" rIns="0" bIns="47886" rtlCol="0" anchor="t" anchorCtr="0">
            <a:noAutofit/>
          </a:bodyPr>
          <a:lstStyle/>
          <a:p>
            <a:r>
              <a:rPr lang="en-US"/>
              <a:t>Click to edit Master title style</a:t>
            </a:r>
            <a:endParaRPr lang="en-US" dirty="0"/>
          </a:p>
        </p:txBody>
      </p:sp>
      <p:sp>
        <p:nvSpPr>
          <p:cNvPr id="11" name="Text Placeholder 2"/>
          <p:cNvSpPr>
            <a:spLocks noGrp="1"/>
          </p:cNvSpPr>
          <p:nvPr>
            <p:ph type="body" idx="1"/>
          </p:nvPr>
        </p:nvSpPr>
        <p:spPr>
          <a:xfrm>
            <a:off x="472441" y="1143000"/>
            <a:ext cx="8961120" cy="5029200"/>
          </a:xfrm>
          <a:prstGeom prst="rect">
            <a:avLst/>
          </a:prstGeom>
        </p:spPr>
        <p:txBody>
          <a:bodyPr vert="horz" lIns="0" tIns="47886" rIns="0" bIns="47886"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Slide Number Placeholder 5"/>
          <p:cNvSpPr>
            <a:spLocks noGrp="1"/>
          </p:cNvSpPr>
          <p:nvPr>
            <p:ph type="sldNum" sz="quarter" idx="4"/>
          </p:nvPr>
        </p:nvSpPr>
        <p:spPr>
          <a:xfrm>
            <a:off x="0" y="6650634"/>
            <a:ext cx="412750" cy="128016"/>
          </a:xfrm>
          <a:prstGeom prst="rect">
            <a:avLst/>
          </a:prstGeom>
        </p:spPr>
        <p:txBody>
          <a:bodyPr lIns="95771" tIns="0" rIns="95771" bIns="0" anchor="b" anchorCtr="0"/>
          <a:lstStyle>
            <a:lvl1pPr algn="ctr">
              <a:defRPr sz="800"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Tree>
    <p:extLst>
      <p:ext uri="{BB962C8B-B14F-4D97-AF65-F5344CB8AC3E}">
        <p14:creationId xmlns:p14="http://schemas.microsoft.com/office/powerpoint/2010/main" val="2333021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1508" y="956173"/>
            <a:ext cx="9165264"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61508" y="2167386"/>
            <a:ext cx="9165264" cy="32886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Placeholder 5">
            <a:extLst>
              <a:ext uri="{FF2B5EF4-FFF2-40B4-BE49-F238E27FC236}">
                <a16:creationId xmlns:a16="http://schemas.microsoft.com/office/drawing/2014/main" id="{57587D62-08B2-4280-A2B1-60A497899661}"/>
              </a:ext>
            </a:extLst>
          </p:cNvPr>
          <p:cNvSpPr txBox="1">
            <a:spLocks/>
          </p:cNvSpPr>
          <p:nvPr userDrawn="1"/>
        </p:nvSpPr>
        <p:spPr>
          <a:xfrm>
            <a:off x="0" y="6650634"/>
            <a:ext cx="412750" cy="128016"/>
          </a:xfrm>
          <a:prstGeom prst="rect">
            <a:avLst/>
          </a:prstGeom>
        </p:spPr>
        <p:txBody>
          <a:bodyPr lIns="95771" tIns="0" rIns="95771" bIns="0" anchor="b" anchorCtr="0"/>
          <a:lstStyle>
            <a:defPPr>
              <a:defRPr lang="en-US"/>
            </a:defPPr>
            <a:lvl1pPr marL="0" algn="ctr" defTabSz="457200" rtl="0" eaLnBrk="1" latinLnBrk="0" hangingPunct="1">
              <a:defRPr sz="800" b="0" kern="1200">
                <a:solidFill>
                  <a:schemeClr val="tx1"/>
                </a:solidFill>
                <a:latin typeface="Segoe UI" panose="020B0502040204020203" pitchFamily="34" charset="0"/>
                <a:ea typeface="+mn-ea"/>
                <a:cs typeface="Segoe UI" panose="020B0502040204020203"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52A6E9F-401A-4EA2-ABE4-0F2E90910348}" type="slidenum">
              <a:rPr lang="en-US" smtClean="0"/>
              <a:pPr/>
              <a:t>‹#›</a:t>
            </a:fld>
            <a:endParaRPr lang="en-US" dirty="0"/>
          </a:p>
        </p:txBody>
      </p:sp>
    </p:spTree>
    <p:extLst>
      <p:ext uri="{BB962C8B-B14F-4D97-AF65-F5344CB8AC3E}">
        <p14:creationId xmlns:p14="http://schemas.microsoft.com/office/powerpoint/2010/main" val="377174028"/>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66" r:id="rId7"/>
    <p:sldLayoutId id="2147483769" r:id="rId8"/>
    <p:sldLayoutId id="2147483777" r:id="rId9"/>
  </p:sldLayoutIdLst>
  <p:hf hdr="0" ftr="0" dt="0"/>
  <p:txStyles>
    <p:titleStyle>
      <a:lvl1pPr algn="l" defTabSz="685800" rtl="0" eaLnBrk="1" latinLnBrk="0" hangingPunct="1">
        <a:lnSpc>
          <a:spcPct val="90000"/>
        </a:lnSpc>
        <a:spcBef>
          <a:spcPct val="0"/>
        </a:spcBef>
        <a:buNone/>
        <a:defRPr sz="24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6.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xml"/><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0.xml"/><Relationship Id="rId1" Type="http://schemas.openxmlformats.org/officeDocument/2006/relationships/tags" Target="../tags/tag19.xml"/></Relationships>
</file>

<file path=ppt/slides/_rels/slide3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5.xml"/><Relationship Id="rId1" Type="http://schemas.openxmlformats.org/officeDocument/2006/relationships/tags" Target="../tags/tag24.xml"/></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7.xml"/><Relationship Id="rId1" Type="http://schemas.openxmlformats.org/officeDocument/2006/relationships/tags" Target="../tags/tag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3.xml"/><Relationship Id="rId1" Type="http://schemas.openxmlformats.org/officeDocument/2006/relationships/tags" Target="../tags/tag3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00A805D-AC9C-42C3-B9A1-9E0814A512F5}"/>
              </a:ext>
            </a:extLst>
          </p:cNvPr>
          <p:cNvSpPr/>
          <p:nvPr/>
        </p:nvSpPr>
        <p:spPr>
          <a:xfrm flipV="1">
            <a:off x="1" y="2035628"/>
            <a:ext cx="9906000" cy="315685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8" name="Title 7">
            <a:extLst>
              <a:ext uri="{FF2B5EF4-FFF2-40B4-BE49-F238E27FC236}">
                <a16:creationId xmlns:a16="http://schemas.microsoft.com/office/drawing/2014/main" id="{7C493B7C-2821-4C91-8276-BA42ECA1E935}"/>
              </a:ext>
            </a:extLst>
          </p:cNvPr>
          <p:cNvSpPr>
            <a:spLocks noGrp="1"/>
          </p:cNvSpPr>
          <p:nvPr>
            <p:ph type="ctrTitle"/>
          </p:nvPr>
        </p:nvSpPr>
        <p:spPr>
          <a:xfrm>
            <a:off x="455431" y="3091544"/>
            <a:ext cx="6669922" cy="609600"/>
          </a:xfrm>
        </p:spPr>
        <p:txBody>
          <a:bodyPr/>
          <a:lstStyle/>
          <a:p>
            <a:r>
              <a:rPr lang="en-US" dirty="0"/>
              <a:t>TRAIN Due diligence Platform</a:t>
            </a:r>
          </a:p>
        </p:txBody>
      </p:sp>
      <p:sp>
        <p:nvSpPr>
          <p:cNvPr id="6" name="Subtitle 5">
            <a:extLst>
              <a:ext uri="{FF2B5EF4-FFF2-40B4-BE49-F238E27FC236}">
                <a16:creationId xmlns:a16="http://schemas.microsoft.com/office/drawing/2014/main" id="{FCF29E51-56FE-4960-89D0-2AB6A5192FAC}"/>
              </a:ext>
            </a:extLst>
          </p:cNvPr>
          <p:cNvSpPr>
            <a:spLocks noGrp="1"/>
          </p:cNvSpPr>
          <p:nvPr>
            <p:ph type="subTitle" idx="1"/>
          </p:nvPr>
        </p:nvSpPr>
        <p:spPr>
          <a:xfrm>
            <a:off x="455431" y="3701144"/>
            <a:ext cx="5572291" cy="533400"/>
          </a:xfrm>
        </p:spPr>
        <p:txBody>
          <a:bodyPr/>
          <a:lstStyle/>
          <a:p>
            <a:r>
              <a:rPr lang="en-US" dirty="0">
                <a:solidFill>
                  <a:schemeClr val="accent6"/>
                </a:solidFill>
              </a:rPr>
              <a:t>Menu of assessment areas</a:t>
            </a:r>
          </a:p>
          <a:p>
            <a:r>
              <a:rPr lang="en-US" dirty="0">
                <a:solidFill>
                  <a:schemeClr val="accent6"/>
                </a:solidFill>
              </a:rPr>
              <a:t>TRAIN DD Tools</a:t>
            </a:r>
          </a:p>
        </p:txBody>
      </p:sp>
      <p:sp>
        <p:nvSpPr>
          <p:cNvPr id="5" name="Text Placeholder 4">
            <a:extLst>
              <a:ext uri="{FF2B5EF4-FFF2-40B4-BE49-F238E27FC236}">
                <a16:creationId xmlns:a16="http://schemas.microsoft.com/office/drawing/2014/main" id="{6244BB31-3547-4BB7-8E8C-2B7E8C04D91D}"/>
              </a:ext>
            </a:extLst>
          </p:cNvPr>
          <p:cNvSpPr>
            <a:spLocks noGrp="1"/>
          </p:cNvSpPr>
          <p:nvPr>
            <p:ph type="body" sz="quarter" idx="12"/>
          </p:nvPr>
        </p:nvSpPr>
        <p:spPr/>
        <p:txBody>
          <a:bodyPr/>
          <a:lstStyle/>
          <a:p>
            <a:r>
              <a:rPr lang="en-US" dirty="0">
                <a:solidFill>
                  <a:schemeClr val="bg1"/>
                </a:solidFill>
              </a:rPr>
              <a:t>October 2019</a:t>
            </a:r>
          </a:p>
        </p:txBody>
      </p:sp>
      <p:pic>
        <p:nvPicPr>
          <p:cNvPr id="9" name="Picture 8">
            <a:extLst>
              <a:ext uri="{FF2B5EF4-FFF2-40B4-BE49-F238E27FC236}">
                <a16:creationId xmlns:a16="http://schemas.microsoft.com/office/drawing/2014/main" id="{75414ECB-0BDA-47A9-AC18-C3D468D49EE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55431" y="613999"/>
            <a:ext cx="2703195" cy="818515"/>
          </a:xfrm>
          <a:prstGeom prst="rect">
            <a:avLst/>
          </a:prstGeom>
          <a:noFill/>
        </p:spPr>
      </p:pic>
      <p:sp>
        <p:nvSpPr>
          <p:cNvPr id="10" name="Text Box 8">
            <a:extLst>
              <a:ext uri="{FF2B5EF4-FFF2-40B4-BE49-F238E27FC236}">
                <a16:creationId xmlns:a16="http://schemas.microsoft.com/office/drawing/2014/main" id="{CC395E81-543C-4A75-B93C-A45D6587B327}"/>
              </a:ext>
            </a:extLst>
          </p:cNvPr>
          <p:cNvSpPr txBox="1"/>
          <p:nvPr/>
        </p:nvSpPr>
        <p:spPr>
          <a:xfrm>
            <a:off x="3614056" y="653913"/>
            <a:ext cx="1834515" cy="79121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a:ln>
                  <a:noFill/>
                </a:ln>
                <a:solidFill>
                  <a:prstClr val="black"/>
                </a:solidFill>
                <a:effectLst/>
                <a:uLnTx/>
                <a:uFillTx/>
                <a:latin typeface="Century Gothic" panose="020B0502020202020204"/>
                <a:ea typeface="Calibri" panose="020F0502020204030204" pitchFamily="34" charset="0"/>
                <a:cs typeface="Times New Roman" panose="02020603050405020304" pitchFamily="18" charset="0"/>
              </a:rPr>
              <a:t> </a:t>
            </a:r>
          </a:p>
          <a:p>
            <a:pPr marL="0" marR="0" lvl="0" indent="0" algn="l" defTabSz="457200"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a:ln>
                  <a:noFill/>
                </a:ln>
                <a:solidFill>
                  <a:prstClr val="black"/>
                </a:solidFill>
                <a:effectLst/>
                <a:uLnTx/>
                <a:uFillTx/>
                <a:latin typeface="Century Gothic" panose="020B0502020202020204"/>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404635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35FC29-F8F6-4D4C-BDD3-499BF315B286}"/>
              </a:ext>
            </a:extLst>
          </p:cNvPr>
          <p:cNvSpPr>
            <a:spLocks noGrp="1"/>
          </p:cNvSpPr>
          <p:nvPr>
            <p:ph type="body" sz="quarter" idx="11"/>
          </p:nvPr>
        </p:nvSpPr>
        <p:spPr/>
        <p:txBody>
          <a:bodyPr/>
          <a:lstStyle/>
          <a:p>
            <a:r>
              <a:rPr lang="en-US" dirty="0"/>
              <a:t>Business Operations</a:t>
            </a:r>
          </a:p>
        </p:txBody>
      </p:sp>
      <p:sp>
        <p:nvSpPr>
          <p:cNvPr id="3" name="Slide Number Placeholder 2">
            <a:extLst>
              <a:ext uri="{FF2B5EF4-FFF2-40B4-BE49-F238E27FC236}">
                <a16:creationId xmlns:a16="http://schemas.microsoft.com/office/drawing/2014/main" id="{87EA032B-94CD-4D7A-889E-49DD2977CC97}"/>
              </a:ext>
            </a:extLst>
          </p:cNvPr>
          <p:cNvSpPr>
            <a:spLocks noGrp="1"/>
          </p:cNvSpPr>
          <p:nvPr>
            <p:ph type="sldNum" sz="quarter" idx="4"/>
          </p:nvPr>
        </p:nvSpPr>
        <p:spPr/>
        <p:txBody>
          <a:bodyPr/>
          <a:lstStyle/>
          <a:p>
            <a:fld id="{152A6E9F-401A-4EA2-ABE4-0F2E90910348}" type="slidenum">
              <a:rPr lang="en-US" smtClean="0"/>
              <a:pPr/>
              <a:t>9</a:t>
            </a:fld>
            <a:endParaRPr lang="en-US" dirty="0"/>
          </a:p>
        </p:txBody>
      </p:sp>
      <p:sp>
        <p:nvSpPr>
          <p:cNvPr id="7" name="Rectangle 6">
            <a:extLst>
              <a:ext uri="{FF2B5EF4-FFF2-40B4-BE49-F238E27FC236}">
                <a16:creationId xmlns:a16="http://schemas.microsoft.com/office/drawing/2014/main" id="{C7C17DA5-3D81-41F9-9060-F47FA7D26B47}"/>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226977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B03FED23-4D30-49C7-8885-46E822ADBE2E}"/>
              </a:ext>
            </a:extLst>
          </p:cNvPr>
          <p:cNvSpPr txBox="1">
            <a:spLocks/>
          </p:cNvSpPr>
          <p:nvPr/>
        </p:nvSpPr>
        <p:spPr>
          <a:xfrm>
            <a:off x="472440" y="1143000"/>
            <a:ext cx="8961120" cy="5054600"/>
          </a:xfrm>
          <a:prstGeom prst="rect">
            <a:avLst/>
          </a:prstGeom>
          <a:solidFill>
            <a:schemeClr val="bg1">
              <a:lumMod val="95000"/>
            </a:schemeClr>
          </a:solidFill>
          <a:ln>
            <a:solidFill>
              <a:srgbClr val="00B0F0"/>
            </a:solidFill>
          </a:ln>
        </p:spPr>
        <p:txBody>
          <a:bodyPr vert="horz" lIns="0" tIns="47886" rIns="0" bIns="47886" rtlCol="0">
            <a:normAutofit/>
          </a:bodyPr>
          <a:lst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91440">
              <a:lnSpc>
                <a:spcPct val="100000"/>
              </a:lnSpc>
              <a:spcBef>
                <a:spcPts val="600"/>
              </a:spcBef>
            </a:pPr>
            <a:endParaRPr lang="en-GB" sz="1400" dirty="0"/>
          </a:p>
          <a:p>
            <a:pPr marL="429768" lvl="1" indent="-219456">
              <a:lnSpc>
                <a:spcPct val="100000"/>
              </a:lnSpc>
              <a:spcBef>
                <a:spcPts val="600"/>
              </a:spcBef>
            </a:pPr>
            <a:r>
              <a:rPr lang="en-US" sz="1400" dirty="0"/>
              <a:t>Company operations and traction</a:t>
            </a:r>
          </a:p>
          <a:p>
            <a:pPr marL="953262" lvl="2" indent="-285750">
              <a:lnSpc>
                <a:spcPct val="100000"/>
              </a:lnSpc>
              <a:spcBef>
                <a:spcPts val="600"/>
              </a:spcBef>
              <a:buFont typeface="Century Gothic" panose="020B0502020202020204" pitchFamily="34" charset="0"/>
              <a:buChar char="―"/>
            </a:pPr>
            <a:r>
              <a:rPr lang="en-US" sz="1400" dirty="0"/>
              <a:t>Founding and incorporation year of business and regions of operation</a:t>
            </a:r>
          </a:p>
          <a:p>
            <a:pPr marL="953262" lvl="2" indent="-285750">
              <a:lnSpc>
                <a:spcPct val="100000"/>
              </a:lnSpc>
              <a:spcBef>
                <a:spcPts val="600"/>
              </a:spcBef>
              <a:buFont typeface="Century Gothic" panose="020B0502020202020204" pitchFamily="34" charset="0"/>
              <a:buChar char="―"/>
            </a:pPr>
            <a:r>
              <a:rPr lang="en-US" sz="1400" dirty="0"/>
              <a:t>Discuss the company’s mandate or scope of operations e.g. primary production, processing, service</a:t>
            </a:r>
          </a:p>
          <a:p>
            <a:pPr marL="953262" lvl="2" indent="-285750">
              <a:lnSpc>
                <a:spcPct val="100000"/>
              </a:lnSpc>
              <a:spcBef>
                <a:spcPts val="600"/>
              </a:spcBef>
              <a:buFont typeface="Century Gothic" panose="020B0502020202020204" pitchFamily="34" charset="0"/>
              <a:buChar char="―"/>
            </a:pPr>
            <a:r>
              <a:rPr lang="en-US" sz="1400" dirty="0"/>
              <a:t>Highlight the company’s business lines and product lines</a:t>
            </a:r>
          </a:p>
          <a:p>
            <a:pPr marL="953262" lvl="2" indent="-285750">
              <a:lnSpc>
                <a:spcPct val="100000"/>
              </a:lnSpc>
              <a:spcBef>
                <a:spcPts val="600"/>
              </a:spcBef>
              <a:buFont typeface="Century Gothic" panose="020B0502020202020204" pitchFamily="34" charset="0"/>
              <a:buChar char="―"/>
            </a:pPr>
            <a:r>
              <a:rPr lang="en-US" sz="1400" dirty="0"/>
              <a:t>Summary of the company’s growth since inception including key milestones, growth in team, regions of operation, revenues etc.</a:t>
            </a:r>
          </a:p>
          <a:p>
            <a:pPr marL="429768" lvl="1" indent="-219456">
              <a:lnSpc>
                <a:spcPct val="100000"/>
              </a:lnSpc>
              <a:spcBef>
                <a:spcPts val="600"/>
              </a:spcBef>
            </a:pPr>
            <a:r>
              <a:rPr lang="en-US" sz="1400" dirty="0"/>
              <a:t>Business model</a:t>
            </a:r>
          </a:p>
          <a:p>
            <a:pPr marL="953262" lvl="2" indent="-285750">
              <a:lnSpc>
                <a:spcPct val="100000"/>
              </a:lnSpc>
              <a:spcBef>
                <a:spcPts val="600"/>
              </a:spcBef>
              <a:buFont typeface="Century Gothic" panose="020B0502020202020204" pitchFamily="34" charset="0"/>
              <a:buChar char="―"/>
            </a:pPr>
            <a:r>
              <a:rPr lang="en-US" sz="1400" dirty="0"/>
              <a:t>Highlight market needs addressed, and how the company’s offerings meet these needs</a:t>
            </a:r>
          </a:p>
          <a:p>
            <a:pPr marL="953262" lvl="2" indent="-285750">
              <a:lnSpc>
                <a:spcPct val="100000"/>
              </a:lnSpc>
              <a:spcBef>
                <a:spcPts val="600"/>
              </a:spcBef>
              <a:buFont typeface="Century Gothic" panose="020B0502020202020204" pitchFamily="34" charset="0"/>
              <a:buChar char="―"/>
            </a:pPr>
            <a:r>
              <a:rPr lang="en-US" sz="1400" dirty="0"/>
              <a:t>Outline how the business delivers on value to customers e.g. quality, affordability, ease of access</a:t>
            </a:r>
          </a:p>
          <a:p>
            <a:pPr marL="953262" lvl="2" indent="-285750">
              <a:lnSpc>
                <a:spcPct val="100000"/>
              </a:lnSpc>
              <a:spcBef>
                <a:spcPts val="600"/>
              </a:spcBef>
              <a:buFont typeface="Century Gothic" panose="020B0502020202020204" pitchFamily="34" charset="0"/>
              <a:buChar char="―"/>
            </a:pPr>
            <a:r>
              <a:rPr lang="en-US" sz="1400" dirty="0"/>
              <a:t>Describe how customers access and use the company’s products/services to identify if need is real or imagined</a:t>
            </a:r>
          </a:p>
          <a:p>
            <a:pPr marL="953262" lvl="2" indent="-285750">
              <a:lnSpc>
                <a:spcPct val="100000"/>
              </a:lnSpc>
              <a:spcBef>
                <a:spcPts val="600"/>
              </a:spcBef>
              <a:buFont typeface="Century Gothic" panose="020B0502020202020204" pitchFamily="34" charset="0"/>
              <a:buChar char="―"/>
            </a:pPr>
            <a:r>
              <a:rPr lang="en-US" sz="1400" dirty="0"/>
              <a:t>Highlight key revenue drivers for the business e.g. main markets/ regions driving sales, key customer segments or product lines</a:t>
            </a:r>
          </a:p>
          <a:p>
            <a:pPr marL="429768" lvl="1" indent="-219456">
              <a:lnSpc>
                <a:spcPct val="100000"/>
              </a:lnSpc>
              <a:spcBef>
                <a:spcPts val="600"/>
              </a:spcBef>
            </a:pPr>
            <a:endParaRPr lang="en-US" sz="1400" dirty="0"/>
          </a:p>
        </p:txBody>
      </p:sp>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Introduce the business, providing a high-level overview of traction, current operations and business model</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10</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rPr>
              <a:t>Business overview</a:t>
            </a:r>
          </a:p>
        </p:txBody>
      </p:sp>
    </p:spTree>
    <p:extLst>
      <p:ext uri="{BB962C8B-B14F-4D97-AF65-F5344CB8AC3E}">
        <p14:creationId xmlns:p14="http://schemas.microsoft.com/office/powerpoint/2010/main" val="720879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Discuss the company’s products and services, key customer segments and their contribution to revenue</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2271010"/>
          </a:xfrm>
          <a:solidFill>
            <a:schemeClr val="bg1">
              <a:lumMod val="95000"/>
            </a:schemeClr>
          </a:solidFill>
          <a:ln>
            <a:solidFill>
              <a:srgbClr val="00B0F0"/>
            </a:solidFill>
          </a:ln>
        </p:spPr>
        <p:txBody>
          <a:bodyPr>
            <a:noAutofit/>
          </a:bodyPr>
          <a:lstStyle/>
          <a:p>
            <a:pPr marL="91440" lvl="0">
              <a:lnSpc>
                <a:spcPct val="100000"/>
              </a:lnSpc>
              <a:spcBef>
                <a:spcPts val="600"/>
              </a:spcBef>
            </a:pPr>
            <a:endParaRPr lang="en-GB" sz="1400" dirty="0"/>
          </a:p>
          <a:p>
            <a:pPr marL="429768" lvl="1" indent="-219456">
              <a:lnSpc>
                <a:spcPct val="100000"/>
              </a:lnSpc>
              <a:spcBef>
                <a:spcPts val="600"/>
              </a:spcBef>
            </a:pPr>
            <a:r>
              <a:rPr lang="en-US" sz="1400" dirty="0"/>
              <a:t>Describe the company’s existing products/services and any new ones in the pipeline, and revenue split across these offerings</a:t>
            </a:r>
          </a:p>
          <a:p>
            <a:pPr marL="429768" lvl="1" indent="-219456">
              <a:lnSpc>
                <a:spcPct val="100000"/>
              </a:lnSpc>
              <a:spcBef>
                <a:spcPts val="600"/>
              </a:spcBef>
            </a:pPr>
            <a:r>
              <a:rPr lang="en-US" sz="1400" dirty="0"/>
              <a:t>Outline key target markets and sales channels</a:t>
            </a:r>
          </a:p>
          <a:p>
            <a:pPr marL="210312" lvl="1" indent="0">
              <a:lnSpc>
                <a:spcPct val="100000"/>
              </a:lnSpc>
              <a:spcBef>
                <a:spcPts val="600"/>
              </a:spcBef>
              <a:buNone/>
            </a:pPr>
            <a:r>
              <a:rPr lang="en-GB" sz="1400" b="1" dirty="0"/>
              <a:t>Deep dive:</a:t>
            </a:r>
          </a:p>
          <a:p>
            <a:pPr marL="429768" lvl="1" indent="-219456">
              <a:lnSpc>
                <a:spcPct val="100000"/>
              </a:lnSpc>
              <a:spcBef>
                <a:spcPts val="600"/>
              </a:spcBef>
            </a:pPr>
            <a:r>
              <a:rPr lang="en-GB" sz="1400" dirty="0"/>
              <a:t>Evaluate rationale for the current pricing structure and process of pricing revisions</a:t>
            </a:r>
            <a:endParaRPr lang="en-US" sz="1400" dirty="0"/>
          </a:p>
          <a:p>
            <a:pPr marL="429768" lvl="1" indent="-219456">
              <a:lnSpc>
                <a:spcPct val="100000"/>
              </a:lnSpc>
              <a:spcBef>
                <a:spcPts val="600"/>
              </a:spcBef>
            </a:pPr>
            <a:r>
              <a:rPr lang="en-GB" sz="1400" dirty="0"/>
              <a:t>Discuss price elasticity of demand</a:t>
            </a:r>
          </a:p>
          <a:p>
            <a:pPr marL="429768" lvl="1" indent="-219456">
              <a:lnSpc>
                <a:spcPct val="100000"/>
              </a:lnSpc>
              <a:spcBef>
                <a:spcPts val="600"/>
              </a:spcBef>
            </a:pPr>
            <a:r>
              <a:rPr lang="en-GB" sz="1400" dirty="0"/>
              <a:t>Determine the estimated useful life of products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11</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rPr>
              <a:t>Products and servi</a:t>
            </a:r>
            <a:r>
              <a:rPr lang="en-US" sz="1500" b="1" dirty="0">
                <a:solidFill>
                  <a:schemeClr val="bg1"/>
                </a:solidFill>
                <a:latin typeface="Segoe UI" panose="020B0502040204020203" pitchFamily="34" charset="0"/>
                <a:cs typeface="Segoe UI" panose="020B0502040204020203" pitchFamily="34" charset="0"/>
              </a:rPr>
              <a:t>ces</a:t>
            </a:r>
            <a:endPar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endParaRPr>
          </a:p>
        </p:txBody>
      </p:sp>
      <p:sp>
        <p:nvSpPr>
          <p:cNvPr id="12" name="Text Placeholder 3">
            <a:extLst>
              <a:ext uri="{FF2B5EF4-FFF2-40B4-BE49-F238E27FC236}">
                <a16:creationId xmlns:a16="http://schemas.microsoft.com/office/drawing/2014/main" id="{654E3D3B-541C-42FF-946A-48FBACBAAF33}"/>
              </a:ext>
            </a:extLst>
          </p:cNvPr>
          <p:cNvSpPr txBox="1">
            <a:spLocks/>
          </p:cNvSpPr>
          <p:nvPr/>
        </p:nvSpPr>
        <p:spPr>
          <a:xfrm>
            <a:off x="472440" y="3516348"/>
            <a:ext cx="8961120" cy="3079324"/>
          </a:xfrm>
          <a:prstGeom prst="rect">
            <a:avLst/>
          </a:prstGeom>
          <a:solidFill>
            <a:schemeClr val="bg1">
              <a:lumMod val="95000"/>
            </a:schemeClr>
          </a:solidFill>
          <a:ln>
            <a:solidFill>
              <a:srgbClr val="00B0F0"/>
            </a:solidFill>
          </a:ln>
        </p:spPr>
        <p:txBody>
          <a:bodyPr vert="horz" lIns="0" tIns="47886" rIns="0" bIns="47886" rtlCol="0">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lvl="0">
              <a:spcBef>
                <a:spcPts val="600"/>
              </a:spcBef>
            </a:pPr>
            <a:endParaRPr lang="en-GB" sz="1400" b="0" dirty="0"/>
          </a:p>
          <a:p>
            <a:pPr marL="429768" lvl="1" indent="-219456" defTabSz="685800">
              <a:spcBef>
                <a:spcPts val="600"/>
              </a:spcBef>
              <a:buClr>
                <a:schemeClr val="accent1"/>
              </a:buClr>
              <a:buSzPct val="100000"/>
            </a:pPr>
            <a:r>
              <a:rPr lang="en-US" sz="1400" dirty="0">
                <a:latin typeface="+mn-lt"/>
                <a:cs typeface="+mn-cs"/>
              </a:rPr>
              <a:t>Break down key customer segments and how they are differentiated in terms of target products, payment terms, acquisition etc.</a:t>
            </a:r>
          </a:p>
          <a:p>
            <a:pPr marL="429768" lvl="1" indent="-219456" defTabSz="685800">
              <a:spcBef>
                <a:spcPts val="600"/>
              </a:spcBef>
              <a:buClr>
                <a:schemeClr val="accent1"/>
              </a:buClr>
              <a:buSzPct val="100000"/>
            </a:pPr>
            <a:r>
              <a:rPr lang="en-US" sz="1400" dirty="0">
                <a:latin typeface="+mn-lt"/>
                <a:cs typeface="+mn-cs"/>
              </a:rPr>
              <a:t>Outline value proposition for different customer segments</a:t>
            </a:r>
          </a:p>
          <a:p>
            <a:pPr marL="429768" lvl="1" indent="-219456" defTabSz="685800">
              <a:spcBef>
                <a:spcPts val="600"/>
              </a:spcBef>
              <a:buClr>
                <a:schemeClr val="accent1"/>
              </a:buClr>
              <a:buSzPct val="100000"/>
            </a:pPr>
            <a:r>
              <a:rPr lang="en-US" sz="1400" dirty="0">
                <a:latin typeface="+mn-lt"/>
                <a:cs typeface="+mn-cs"/>
              </a:rPr>
              <a:t>Profile the customers and their respective revenue contribution</a:t>
            </a:r>
          </a:p>
          <a:p>
            <a:pPr marL="210312" lvl="1" indent="0" defTabSz="685800">
              <a:spcBef>
                <a:spcPts val="600"/>
              </a:spcBef>
              <a:buClr>
                <a:schemeClr val="accent1"/>
              </a:buClr>
              <a:buSzPct val="100000"/>
              <a:buNone/>
            </a:pPr>
            <a:r>
              <a:rPr lang="en-US" sz="1400" b="1" dirty="0">
                <a:latin typeface="+mn-lt"/>
                <a:cs typeface="+mn-cs"/>
              </a:rPr>
              <a:t>Deep dive: </a:t>
            </a:r>
          </a:p>
          <a:p>
            <a:pPr marL="429768" lvl="1" indent="-219456" defTabSz="685800">
              <a:spcBef>
                <a:spcPts val="600"/>
              </a:spcBef>
              <a:buClr>
                <a:schemeClr val="accent1"/>
              </a:buClr>
              <a:buSzPct val="100000"/>
            </a:pPr>
            <a:r>
              <a:rPr lang="en-GB" sz="1400" dirty="0">
                <a:latin typeface="+mn-lt"/>
                <a:cs typeface="+mn-cs"/>
              </a:rPr>
              <a:t>Discuss customer perspective of the company, brand, products and customer service</a:t>
            </a:r>
          </a:p>
          <a:p>
            <a:pPr marL="429768" lvl="1" indent="-219456" defTabSz="685800">
              <a:spcBef>
                <a:spcPts val="600"/>
              </a:spcBef>
              <a:buClr>
                <a:schemeClr val="accent1"/>
              </a:buClr>
              <a:buSzPct val="100000"/>
            </a:pPr>
            <a:r>
              <a:rPr lang="en-GB" sz="1400" dirty="0">
                <a:latin typeface="+mn-lt"/>
                <a:cs typeface="+mn-cs"/>
              </a:rPr>
              <a:t>Understand the customer life cycle for different customer segments</a:t>
            </a:r>
            <a:endParaRPr lang="en-US" sz="1400" dirty="0">
              <a:latin typeface="+mn-lt"/>
              <a:cs typeface="+mn-cs"/>
            </a:endParaRPr>
          </a:p>
          <a:p>
            <a:pPr marL="842340" lvl="2" indent="-219456" defTabSz="685800">
              <a:spcBef>
                <a:spcPts val="600"/>
              </a:spcBef>
              <a:buClr>
                <a:schemeClr val="accent1"/>
              </a:buClr>
              <a:buSzPct val="100000"/>
            </a:pPr>
            <a:r>
              <a:rPr lang="en-GB" sz="1400" dirty="0">
                <a:latin typeface="+mn-lt"/>
                <a:cs typeface="+mn-cs"/>
              </a:rPr>
              <a:t>Identify the percentage of repeat customers</a:t>
            </a:r>
          </a:p>
          <a:p>
            <a:pPr marL="429768" lvl="1" indent="-219456" defTabSz="685800">
              <a:spcBef>
                <a:spcPts val="600"/>
              </a:spcBef>
              <a:buClr>
                <a:schemeClr val="accent1"/>
              </a:buClr>
              <a:buSzPct val="100000"/>
            </a:pPr>
            <a:r>
              <a:rPr lang="en-GB" sz="1400" dirty="0">
                <a:latin typeface="+mn-lt"/>
                <a:cs typeface="+mn-cs"/>
              </a:rPr>
              <a:t>Determine the convenience of distribution channels to customers</a:t>
            </a:r>
          </a:p>
          <a:p>
            <a:pPr marL="429768" lvl="1" indent="-219456" defTabSz="685800">
              <a:spcBef>
                <a:spcPts val="600"/>
              </a:spcBef>
              <a:buClr>
                <a:schemeClr val="accent1"/>
              </a:buClr>
              <a:buSzPct val="100000"/>
            </a:pPr>
            <a:r>
              <a:rPr lang="en-GB" sz="1400" dirty="0">
                <a:latin typeface="+mn-lt"/>
                <a:cs typeface="+mn-cs"/>
              </a:rPr>
              <a:t>Review the company’s customer pipeline analysis and evaluate potential customer </a:t>
            </a:r>
            <a:r>
              <a:rPr lang="en-GB" sz="1400" dirty="0"/>
              <a:t>growth</a:t>
            </a:r>
            <a:endParaRPr lang="en-US" sz="1400" dirty="0"/>
          </a:p>
        </p:txBody>
      </p:sp>
      <p:sp>
        <p:nvSpPr>
          <p:cNvPr id="13" name="Freeform 5">
            <a:extLst>
              <a:ext uri="{FF2B5EF4-FFF2-40B4-BE49-F238E27FC236}">
                <a16:creationId xmlns:a16="http://schemas.microsoft.com/office/drawing/2014/main" id="{CB5659D1-D252-40C7-A11E-30D42927C606}"/>
              </a:ext>
            </a:extLst>
          </p:cNvPr>
          <p:cNvSpPr/>
          <p:nvPr>
            <p:custDataLst>
              <p:tags r:id="rId2"/>
            </p:custDataLst>
          </p:nvPr>
        </p:nvSpPr>
        <p:spPr bwMode="auto">
          <a:xfrm>
            <a:off x="472440" y="3516349"/>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rPr>
              <a:t>Customers</a:t>
            </a:r>
          </a:p>
        </p:txBody>
      </p:sp>
    </p:spTree>
    <p:extLst>
      <p:ext uri="{BB962C8B-B14F-4D97-AF65-F5344CB8AC3E}">
        <p14:creationId xmlns:p14="http://schemas.microsoft.com/office/powerpoint/2010/main" val="760943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effectiveness of the company’s sales and marketing strategies and customer management processes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4133538"/>
          </a:xfrm>
          <a:solidFill>
            <a:schemeClr val="bg1">
              <a:lumMod val="95000"/>
            </a:schemeClr>
          </a:solidFill>
          <a:ln>
            <a:solidFill>
              <a:srgbClr val="00B0F0"/>
            </a:solidFill>
          </a:ln>
        </p:spPr>
        <p:txBody>
          <a:bodyPr>
            <a:normAutofit/>
          </a:bodyPr>
          <a:lstStyle/>
          <a:p>
            <a:pPr marL="91440">
              <a:lnSpc>
                <a:spcPct val="100000"/>
              </a:lnSpc>
              <a:spcBef>
                <a:spcPts val="600"/>
              </a:spcBef>
            </a:pPr>
            <a:endParaRPr lang="en-GB" sz="1400" dirty="0"/>
          </a:p>
          <a:p>
            <a:pPr marL="429768" lvl="1" indent="-219456">
              <a:lnSpc>
                <a:spcPct val="100000"/>
              </a:lnSpc>
              <a:spcBef>
                <a:spcPts val="600"/>
              </a:spcBef>
            </a:pPr>
            <a:r>
              <a:rPr lang="en-US" sz="1400" dirty="0"/>
              <a:t>Describe customer acquisition process and sales cycle for different customer segments including lead generation and follow ups, lead times, negotiation policies</a:t>
            </a:r>
          </a:p>
          <a:p>
            <a:pPr marL="429768" lvl="1" indent="-219456">
              <a:lnSpc>
                <a:spcPct val="100000"/>
              </a:lnSpc>
              <a:spcBef>
                <a:spcPts val="600"/>
              </a:spcBef>
            </a:pPr>
            <a:r>
              <a:rPr lang="en-US" sz="1400" dirty="0"/>
              <a:t>Discuss the effectiveness of customer management tools and policies within the company</a:t>
            </a:r>
          </a:p>
          <a:p>
            <a:pPr marL="429768" lvl="1" indent="-219456">
              <a:lnSpc>
                <a:spcPct val="100000"/>
              </a:lnSpc>
              <a:spcBef>
                <a:spcPts val="600"/>
              </a:spcBef>
            </a:pPr>
            <a:r>
              <a:rPr lang="en-US" sz="1400" dirty="0"/>
              <a:t>Discuss effectiveness of the company’s marketing and advertising strategies and allocated budget</a:t>
            </a:r>
          </a:p>
          <a:p>
            <a:pPr marL="429768" lvl="1" indent="-219456">
              <a:lnSpc>
                <a:spcPct val="100000"/>
              </a:lnSpc>
              <a:spcBef>
                <a:spcPts val="600"/>
              </a:spcBef>
            </a:pPr>
            <a:r>
              <a:rPr lang="en-US" sz="1400" dirty="0"/>
              <a:t>Highlight any sales incentives provided by the company and their effectiveness in generating leads, closing deals and collecting payments</a:t>
            </a:r>
          </a:p>
          <a:p>
            <a:pPr marL="210312" lvl="1" indent="0">
              <a:lnSpc>
                <a:spcPct val="100000"/>
              </a:lnSpc>
              <a:spcBef>
                <a:spcPts val="600"/>
              </a:spcBef>
              <a:buNone/>
            </a:pPr>
            <a:r>
              <a:rPr lang="en-US" sz="1400" b="1" dirty="0"/>
              <a:t>Deep dive:</a:t>
            </a:r>
          </a:p>
          <a:p>
            <a:pPr marL="429768" lvl="1" indent="-219456">
              <a:lnSpc>
                <a:spcPct val="100000"/>
              </a:lnSpc>
              <a:spcBef>
                <a:spcPts val="600"/>
              </a:spcBef>
            </a:pPr>
            <a:r>
              <a:rPr lang="en-US" sz="1400" dirty="0"/>
              <a:t>Analyze sales and marketing spending over time to determine effort required to acquire new customers relative to revenue</a:t>
            </a:r>
          </a:p>
          <a:p>
            <a:pPr marL="429768" lvl="1" indent="-219456">
              <a:lnSpc>
                <a:spcPct val="100000"/>
              </a:lnSpc>
              <a:spcBef>
                <a:spcPts val="600"/>
              </a:spcBef>
            </a:pPr>
            <a:r>
              <a:rPr lang="en-US" sz="1400" dirty="0"/>
              <a:t>Compare marketing strategies and positioning relative to competition</a:t>
            </a:r>
          </a:p>
          <a:p>
            <a:pPr marL="429768" lvl="1" indent="-219456">
              <a:lnSpc>
                <a:spcPct val="100000"/>
              </a:lnSpc>
              <a:spcBef>
                <a:spcPts val="600"/>
              </a:spcBef>
            </a:pPr>
            <a:r>
              <a:rPr lang="en-US" sz="1400" dirty="0"/>
              <a:t>Assess potential sales and marketing strategies to drive anticipated growth</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12</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rPr>
              <a:t>Sales and marketing</a:t>
            </a:r>
          </a:p>
        </p:txBody>
      </p:sp>
    </p:spTree>
    <p:extLst>
      <p:ext uri="{BB962C8B-B14F-4D97-AF65-F5344CB8AC3E}">
        <p14:creationId xmlns:p14="http://schemas.microsoft.com/office/powerpoint/2010/main" val="1161263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42527EA9-03E2-4411-8A9A-C00F6B65C0AA}"/>
              </a:ext>
            </a:extLst>
          </p:cNvPr>
          <p:cNvSpPr txBox="1">
            <a:spLocks/>
          </p:cNvSpPr>
          <p:nvPr/>
        </p:nvSpPr>
        <p:spPr>
          <a:xfrm>
            <a:off x="472440" y="1143000"/>
            <a:ext cx="8961120" cy="3297610"/>
          </a:xfrm>
          <a:prstGeom prst="rect">
            <a:avLst/>
          </a:prstGeom>
          <a:solidFill>
            <a:schemeClr val="bg1">
              <a:lumMod val="95000"/>
            </a:schemeClr>
          </a:solidFill>
          <a:ln>
            <a:solidFill>
              <a:srgbClr val="00B0F0"/>
            </a:solidFill>
          </a:ln>
        </p:spPr>
        <p:txBody>
          <a:bodyPr vert="horz" lIns="0" tIns="47886" rIns="0" bIns="47886" rtlCol="0">
            <a:normAutofit/>
          </a:bodyPr>
          <a:lst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91440">
              <a:lnSpc>
                <a:spcPct val="100000"/>
              </a:lnSpc>
              <a:spcBef>
                <a:spcPts val="600"/>
              </a:spcBef>
            </a:pPr>
            <a:endParaRPr lang="en-GB" sz="1400" dirty="0"/>
          </a:p>
          <a:p>
            <a:pPr marL="429768" lvl="1" indent="-219456">
              <a:lnSpc>
                <a:spcPct val="100000"/>
              </a:lnSpc>
              <a:spcBef>
                <a:spcPts val="600"/>
              </a:spcBef>
            </a:pPr>
            <a:r>
              <a:rPr lang="en-US" sz="1400" dirty="0"/>
              <a:t>Map out production processes and outline any opportunities to increase efficiency</a:t>
            </a:r>
          </a:p>
          <a:p>
            <a:pPr marL="429768" lvl="1" indent="-219456">
              <a:lnSpc>
                <a:spcPct val="100000"/>
              </a:lnSpc>
              <a:spcBef>
                <a:spcPts val="600"/>
              </a:spcBef>
            </a:pPr>
            <a:r>
              <a:rPr lang="en-US" sz="1400" dirty="0"/>
              <a:t>Discuss staffing in production including full time versus contract workers and how management is structured in this department</a:t>
            </a:r>
          </a:p>
          <a:p>
            <a:pPr marL="429768" lvl="1" indent="-219456">
              <a:lnSpc>
                <a:spcPct val="100000"/>
              </a:lnSpc>
              <a:spcBef>
                <a:spcPts val="600"/>
              </a:spcBef>
            </a:pPr>
            <a:r>
              <a:rPr lang="en-US" sz="1400" dirty="0"/>
              <a:t>Discuss production capacity utilization and efficiency in factories and warehouses and any expansion plans by the business</a:t>
            </a:r>
          </a:p>
          <a:p>
            <a:pPr marL="210312" lvl="1" indent="0">
              <a:lnSpc>
                <a:spcPct val="100000"/>
              </a:lnSpc>
              <a:spcBef>
                <a:spcPts val="600"/>
              </a:spcBef>
              <a:buNone/>
            </a:pPr>
            <a:r>
              <a:rPr lang="en-US" sz="1400" b="1" dirty="0"/>
              <a:t>Deep dive:</a:t>
            </a:r>
          </a:p>
          <a:p>
            <a:pPr marL="429768" lvl="1" indent="-219456">
              <a:lnSpc>
                <a:spcPct val="100000"/>
              </a:lnSpc>
              <a:spcBef>
                <a:spcPts val="600"/>
              </a:spcBef>
            </a:pPr>
            <a:r>
              <a:rPr lang="en-US" sz="1400" dirty="0"/>
              <a:t>Discuss production expansion relative to sales and market demand, and the investment required</a:t>
            </a:r>
          </a:p>
          <a:p>
            <a:pPr marL="429768" lvl="1" indent="-219456">
              <a:lnSpc>
                <a:spcPct val="100000"/>
              </a:lnSpc>
              <a:spcBef>
                <a:spcPts val="600"/>
              </a:spcBef>
            </a:pPr>
            <a:r>
              <a:rPr lang="en-US" sz="1400" dirty="0"/>
              <a:t>Outline state of property, plant and equipment (PPE) and technology used in the production process e.g. ageing, efficiency, throughput and potential alternatives to increase output</a:t>
            </a:r>
          </a:p>
          <a:p>
            <a:pPr marL="429768" lvl="1" indent="-219456">
              <a:lnSpc>
                <a:spcPct val="100000"/>
              </a:lnSpc>
              <a:spcBef>
                <a:spcPts val="600"/>
              </a:spcBef>
            </a:pPr>
            <a:r>
              <a:rPr lang="en-US" sz="1400" dirty="0"/>
              <a:t>Evaluate social and environment environmental impact of operations, including management of waste and recycling efforts</a:t>
            </a:r>
          </a:p>
        </p:txBody>
      </p:sp>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Outline how products are developed, discuss capacity and highlight opportunities to increase output and efficiency</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13</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Segoe UI" panose="020B0502040204020203" pitchFamily="34" charset="0"/>
                <a:cs typeface="Segoe UI" panose="020B0502040204020203" pitchFamily="34" charset="0"/>
              </a:rPr>
              <a:t>Production process mapping</a:t>
            </a:r>
          </a:p>
        </p:txBody>
      </p:sp>
      <p:sp>
        <p:nvSpPr>
          <p:cNvPr id="11" name="Text Placeholder 3">
            <a:extLst>
              <a:ext uri="{FF2B5EF4-FFF2-40B4-BE49-F238E27FC236}">
                <a16:creationId xmlns:a16="http://schemas.microsoft.com/office/drawing/2014/main" id="{5E166A5F-9428-405B-9A59-1186CA1241C2}"/>
              </a:ext>
            </a:extLst>
          </p:cNvPr>
          <p:cNvSpPr txBox="1">
            <a:spLocks/>
          </p:cNvSpPr>
          <p:nvPr/>
        </p:nvSpPr>
        <p:spPr>
          <a:xfrm>
            <a:off x="472440" y="4591591"/>
            <a:ext cx="8961120" cy="1902002"/>
          </a:xfrm>
          <a:prstGeom prst="rect">
            <a:avLst/>
          </a:prstGeom>
          <a:solidFill>
            <a:schemeClr val="bg1">
              <a:lumMod val="95000"/>
            </a:schemeClr>
          </a:solidFill>
          <a:ln>
            <a:solidFill>
              <a:srgbClr val="00B0F0"/>
            </a:solidFill>
          </a:ln>
        </p:spPr>
        <p:txBody>
          <a:bodyPr vert="horz" lIns="0" tIns="47886" rIns="0" bIns="47886" rtlCol="0">
            <a:normAutofit fontScale="92500" lnSpcReduction="20000"/>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91440">
              <a:lnSpc>
                <a:spcPct val="110000"/>
              </a:lnSpc>
              <a:spcBef>
                <a:spcPts val="600"/>
              </a:spcBef>
            </a:pPr>
            <a:endParaRPr lang="en-GB" sz="1400" dirty="0">
              <a:latin typeface="+mn-lt"/>
            </a:endParaRPr>
          </a:p>
          <a:p>
            <a:pPr marL="429768" lvl="1" indent="-219456">
              <a:lnSpc>
                <a:spcPct val="110000"/>
              </a:lnSpc>
              <a:spcBef>
                <a:spcPts val="600"/>
              </a:spcBef>
            </a:pPr>
            <a:r>
              <a:rPr lang="en-GB" sz="1400" dirty="0">
                <a:latin typeface="+mn-lt"/>
              </a:rPr>
              <a:t>Outline any research and development (R&amp;D) efforts within the company and how it drives business</a:t>
            </a:r>
          </a:p>
          <a:p>
            <a:pPr marL="429768" lvl="1" indent="-219456" defTabSz="685800">
              <a:lnSpc>
                <a:spcPct val="110000"/>
              </a:lnSpc>
              <a:spcBef>
                <a:spcPts val="600"/>
              </a:spcBef>
              <a:buClr>
                <a:schemeClr val="accent1"/>
              </a:buClr>
              <a:buSzPct val="100000"/>
            </a:pPr>
            <a:r>
              <a:rPr lang="en-GB" dirty="0">
                <a:latin typeface="+mn-lt"/>
                <a:cs typeface="+mn-cs"/>
              </a:rPr>
              <a:t>Determine if products have any proprietary features and review any patents and trademarks</a:t>
            </a:r>
          </a:p>
          <a:p>
            <a:pPr marL="210312" lvl="1" indent="0" defTabSz="685800">
              <a:lnSpc>
                <a:spcPct val="110000"/>
              </a:lnSpc>
              <a:spcBef>
                <a:spcPts val="600"/>
              </a:spcBef>
              <a:buClr>
                <a:schemeClr val="accent1"/>
              </a:buClr>
              <a:buSzPct val="100000"/>
              <a:buNone/>
            </a:pPr>
            <a:r>
              <a:rPr lang="en-GB" b="1" dirty="0">
                <a:latin typeface="+mn-lt"/>
                <a:cs typeface="+mn-cs"/>
              </a:rPr>
              <a:t>Deep dive:</a:t>
            </a:r>
          </a:p>
          <a:p>
            <a:pPr marL="429768" lvl="1" indent="-219456" defTabSz="685800">
              <a:lnSpc>
                <a:spcPct val="110000"/>
              </a:lnSpc>
              <a:spcBef>
                <a:spcPts val="600"/>
              </a:spcBef>
              <a:buClr>
                <a:schemeClr val="accent1"/>
              </a:buClr>
              <a:buSzPct val="100000"/>
            </a:pPr>
            <a:r>
              <a:rPr lang="en-US" dirty="0">
                <a:latin typeface="+mn-lt"/>
                <a:cs typeface="+mn-cs"/>
              </a:rPr>
              <a:t>Analyze return on investment in R&amp;D</a:t>
            </a:r>
          </a:p>
          <a:p>
            <a:pPr marL="429768" lvl="1" indent="-219456" defTabSz="685800">
              <a:lnSpc>
                <a:spcPct val="110000"/>
              </a:lnSpc>
              <a:spcBef>
                <a:spcPts val="600"/>
              </a:spcBef>
              <a:buClr>
                <a:schemeClr val="accent1"/>
              </a:buClr>
              <a:buSzPct val="100000"/>
            </a:pPr>
            <a:r>
              <a:rPr lang="en-GB" dirty="0">
                <a:latin typeface="+mn-lt"/>
                <a:cs typeface="+mn-cs"/>
              </a:rPr>
              <a:t>Explore potential product/service features or improvements for increased customer satisfaction</a:t>
            </a:r>
          </a:p>
          <a:p>
            <a:pPr marL="429768" lvl="1" indent="-219456" defTabSz="685800">
              <a:lnSpc>
                <a:spcPct val="110000"/>
              </a:lnSpc>
              <a:spcBef>
                <a:spcPts val="600"/>
              </a:spcBef>
              <a:buClr>
                <a:schemeClr val="accent1"/>
              </a:buClr>
              <a:buSzPct val="100000"/>
            </a:pPr>
            <a:r>
              <a:rPr lang="en-GB" dirty="0">
                <a:latin typeface="+mn-lt"/>
                <a:cs typeface="+mn-cs"/>
              </a:rPr>
              <a:t>Review budgeting process for R&amp;D and how this is managed within the company</a:t>
            </a:r>
            <a:endParaRPr lang="en-US" dirty="0">
              <a:latin typeface="+mn-lt"/>
              <a:cs typeface="+mn-cs"/>
            </a:endParaRPr>
          </a:p>
        </p:txBody>
      </p:sp>
      <p:sp>
        <p:nvSpPr>
          <p:cNvPr id="12" name="Freeform 5">
            <a:extLst>
              <a:ext uri="{FF2B5EF4-FFF2-40B4-BE49-F238E27FC236}">
                <a16:creationId xmlns:a16="http://schemas.microsoft.com/office/drawing/2014/main" id="{A24F1831-415A-4D68-9339-099401B1B798}"/>
              </a:ext>
            </a:extLst>
          </p:cNvPr>
          <p:cNvSpPr/>
          <p:nvPr>
            <p:custDataLst>
              <p:tags r:id="rId2"/>
            </p:custDataLst>
          </p:nvPr>
        </p:nvSpPr>
        <p:spPr bwMode="auto">
          <a:xfrm>
            <a:off x="472440" y="4591591"/>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Segoe UI" panose="020B0502040204020203" pitchFamily="34" charset="0"/>
                <a:cs typeface="Segoe UI" panose="020B0502040204020203" pitchFamily="34" charset="0"/>
              </a:rPr>
              <a:t>Research and development</a:t>
            </a:r>
          </a:p>
        </p:txBody>
      </p:sp>
    </p:spTree>
    <p:extLst>
      <p:ext uri="{BB962C8B-B14F-4D97-AF65-F5344CB8AC3E}">
        <p14:creationId xmlns:p14="http://schemas.microsoft.com/office/powerpoint/2010/main" val="1817636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7C51DA48-ABAA-466F-A7A9-3AD100CCA9E6}"/>
              </a:ext>
            </a:extLst>
          </p:cNvPr>
          <p:cNvSpPr txBox="1">
            <a:spLocks/>
          </p:cNvSpPr>
          <p:nvPr/>
        </p:nvSpPr>
        <p:spPr>
          <a:xfrm>
            <a:off x="472440" y="1143000"/>
            <a:ext cx="8961120" cy="4038602"/>
          </a:xfrm>
          <a:prstGeom prst="rect">
            <a:avLst/>
          </a:prstGeom>
          <a:solidFill>
            <a:schemeClr val="bg1">
              <a:lumMod val="95000"/>
            </a:schemeClr>
          </a:solidFill>
          <a:ln>
            <a:solidFill>
              <a:srgbClr val="00B0F0"/>
            </a:solidFill>
          </a:ln>
        </p:spPr>
        <p:txBody>
          <a:bodyPr vert="horz" lIns="0" tIns="47886" rIns="0" bIns="47886" rtlCol="0">
            <a:normAutofit/>
          </a:bodyPr>
          <a:lst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91440">
              <a:lnSpc>
                <a:spcPct val="100000"/>
              </a:lnSpc>
              <a:spcBef>
                <a:spcPts val="600"/>
              </a:spcBef>
            </a:pPr>
            <a:endParaRPr lang="en-GB" sz="1400" dirty="0"/>
          </a:p>
          <a:p>
            <a:pPr marL="429768" lvl="1" indent="-219456">
              <a:lnSpc>
                <a:spcPct val="100000"/>
              </a:lnSpc>
              <a:spcBef>
                <a:spcPts val="600"/>
              </a:spcBef>
            </a:pPr>
            <a:r>
              <a:rPr lang="en-US" sz="1400" dirty="0"/>
              <a:t>Track supply chain from sourcing to last mile distribution and highlight any risks e.g. overdependence on few suppliers</a:t>
            </a:r>
          </a:p>
          <a:p>
            <a:pPr marL="429768" lvl="1" indent="-219456">
              <a:lnSpc>
                <a:spcPct val="110000"/>
              </a:lnSpc>
              <a:spcBef>
                <a:spcPts val="600"/>
              </a:spcBef>
            </a:pPr>
            <a:r>
              <a:rPr lang="en-US" sz="1400" dirty="0"/>
              <a:t>Assess suppliers to determine reliability of supply and engagement terms e.g. pricing, quality, lead times and payable days</a:t>
            </a:r>
          </a:p>
          <a:p>
            <a:pPr marL="429768" lvl="1" indent="-219456">
              <a:lnSpc>
                <a:spcPct val="110000"/>
              </a:lnSpc>
              <a:spcBef>
                <a:spcPts val="600"/>
              </a:spcBef>
            </a:pPr>
            <a:r>
              <a:rPr lang="en-US" sz="1400" dirty="0"/>
              <a:t>Determine the bargaining power between the company and respective suppliers</a:t>
            </a:r>
          </a:p>
          <a:p>
            <a:pPr marL="429768" lvl="1" indent="-219456">
              <a:lnSpc>
                <a:spcPct val="110000"/>
              </a:lnSpc>
              <a:spcBef>
                <a:spcPts val="600"/>
              </a:spcBef>
            </a:pPr>
            <a:r>
              <a:rPr lang="en-US" sz="1400" dirty="0"/>
              <a:t>Identify any risks in supply e.g. seasonality or poor quality, and how the company mitigates these risks</a:t>
            </a:r>
          </a:p>
          <a:p>
            <a:pPr marL="210312" lvl="1" indent="0">
              <a:lnSpc>
                <a:spcPct val="110000"/>
              </a:lnSpc>
              <a:spcBef>
                <a:spcPts val="600"/>
              </a:spcBef>
              <a:buNone/>
            </a:pPr>
            <a:r>
              <a:rPr lang="en-US" sz="1400" b="1" dirty="0"/>
              <a:t>Deep dive:</a:t>
            </a:r>
          </a:p>
          <a:p>
            <a:pPr marL="429768" lvl="1" indent="-219456">
              <a:lnSpc>
                <a:spcPct val="110000"/>
              </a:lnSpc>
              <a:spcBef>
                <a:spcPts val="600"/>
              </a:spcBef>
            </a:pPr>
            <a:r>
              <a:rPr lang="en-US" sz="1400" dirty="0"/>
              <a:t>Assess margins across different stages in the supply chain from souring to last mile distribution</a:t>
            </a:r>
          </a:p>
          <a:p>
            <a:pPr marL="429768" lvl="1" indent="-219456">
              <a:lnSpc>
                <a:spcPct val="110000"/>
              </a:lnSpc>
              <a:spcBef>
                <a:spcPts val="600"/>
              </a:spcBef>
            </a:pPr>
            <a:r>
              <a:rPr lang="en-US" sz="1400" dirty="0"/>
              <a:t>Compare terms of engagement between different suppliers to determine potential to leverage better terms</a:t>
            </a:r>
          </a:p>
          <a:p>
            <a:pPr marL="210312" lvl="1" indent="0">
              <a:lnSpc>
                <a:spcPct val="100000"/>
              </a:lnSpc>
              <a:spcBef>
                <a:spcPts val="600"/>
              </a:spcBef>
              <a:buNone/>
            </a:pPr>
            <a:endParaRPr lang="en-US" sz="1400" dirty="0"/>
          </a:p>
        </p:txBody>
      </p:sp>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Analyze supply chain processes to understand engagement terms and highlight risks associated with supply &amp; distribution</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14</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Segoe UI" panose="020B0502040204020203" pitchFamily="34" charset="0"/>
                <a:cs typeface="Segoe UI" panose="020B0502040204020203" pitchFamily="34" charset="0"/>
              </a:rPr>
              <a:t>Supply chain</a:t>
            </a:r>
          </a:p>
        </p:txBody>
      </p:sp>
    </p:spTree>
    <p:extLst>
      <p:ext uri="{BB962C8B-B14F-4D97-AF65-F5344CB8AC3E}">
        <p14:creationId xmlns:p14="http://schemas.microsoft.com/office/powerpoint/2010/main" val="2299811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Placeholder 48">
            <a:extLst>
              <a:ext uri="{FF2B5EF4-FFF2-40B4-BE49-F238E27FC236}">
                <a16:creationId xmlns:a16="http://schemas.microsoft.com/office/drawing/2014/main" id="{846EE0A6-D36D-4FC6-A861-90284A391D33}"/>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0F175C4C-5824-403B-96DE-8002988C1604}"/>
              </a:ext>
            </a:extLst>
          </p:cNvPr>
          <p:cNvSpPr>
            <a:spLocks noGrp="1"/>
          </p:cNvSpPr>
          <p:nvPr>
            <p:ph type="title"/>
          </p:nvPr>
        </p:nvSpPr>
        <p:spPr/>
        <p:txBody>
          <a:bodyPr/>
          <a:lstStyle/>
          <a:p>
            <a:r>
              <a:rPr lang="en-US" i="1" dirty="0">
                <a:solidFill>
                  <a:schemeClr val="bg1">
                    <a:lumMod val="65000"/>
                  </a:schemeClr>
                </a:solidFill>
              </a:rPr>
              <a:t>Sample slide layout: </a:t>
            </a:r>
            <a:r>
              <a:rPr lang="en-US" dirty="0">
                <a:solidFill>
                  <a:schemeClr val="bg1">
                    <a:lumMod val="65000"/>
                  </a:schemeClr>
                </a:solidFill>
              </a:rPr>
              <a:t>[Brief on company growth since incorporation, capturing key milestones to date]</a:t>
            </a:r>
            <a:endParaRPr lang="en-US" b="0" i="1" dirty="0">
              <a:solidFill>
                <a:schemeClr val="bg1">
                  <a:lumMod val="65000"/>
                </a:schemeClr>
              </a:solidFill>
            </a:endParaRPr>
          </a:p>
        </p:txBody>
      </p:sp>
      <p:sp>
        <p:nvSpPr>
          <p:cNvPr id="48" name="Text Placeholder 47">
            <a:extLst>
              <a:ext uri="{FF2B5EF4-FFF2-40B4-BE49-F238E27FC236}">
                <a16:creationId xmlns:a16="http://schemas.microsoft.com/office/drawing/2014/main" id="{48212EF1-F7E8-4815-A539-890F000521F1}"/>
              </a:ext>
            </a:extLst>
          </p:cNvPr>
          <p:cNvSpPr>
            <a:spLocks noGrp="1"/>
          </p:cNvSpPr>
          <p:nvPr>
            <p:ph type="body" idx="1"/>
          </p:nvPr>
        </p:nvSpPr>
        <p:spPr/>
        <p:txBody>
          <a:bodyPr>
            <a:normAutofit/>
          </a:bodyPr>
          <a:lstStyle/>
          <a:p>
            <a:pPr marL="210312">
              <a:spcBef>
                <a:spcPts val="600"/>
              </a:spcBef>
            </a:pPr>
            <a:r>
              <a:rPr lang="en-US" sz="1500" dirty="0">
                <a:solidFill>
                  <a:schemeClr val="bg1">
                    <a:lumMod val="65000"/>
                  </a:schemeClr>
                </a:solidFill>
              </a:rPr>
              <a:t>Discuss company operations over time including:</a:t>
            </a:r>
          </a:p>
          <a:p>
            <a:pPr marL="210312">
              <a:spcBef>
                <a:spcPts val="600"/>
              </a:spcBef>
            </a:pPr>
            <a:r>
              <a:rPr lang="en-US" sz="1500" dirty="0">
                <a:solidFill>
                  <a:schemeClr val="bg1">
                    <a:lumMod val="65000"/>
                  </a:schemeClr>
                </a:solidFill>
              </a:rPr>
              <a:t>Founding and incorporation year of business</a:t>
            </a:r>
          </a:p>
          <a:p>
            <a:pPr marL="210312">
              <a:spcBef>
                <a:spcPts val="600"/>
              </a:spcBef>
            </a:pPr>
            <a:r>
              <a:rPr lang="en-US" sz="1500" dirty="0">
                <a:solidFill>
                  <a:schemeClr val="bg1">
                    <a:lumMod val="65000"/>
                  </a:schemeClr>
                </a:solidFill>
              </a:rPr>
              <a:t>Summary of the company’s growth since inception including key milestones, growth in team, regions of operation, revenues etc.</a:t>
            </a:r>
          </a:p>
          <a:p>
            <a:pPr marL="210312" lvl="0">
              <a:spcBef>
                <a:spcPts val="600"/>
              </a:spcBef>
            </a:pPr>
            <a:r>
              <a:rPr lang="en-US" sz="1500" dirty="0">
                <a:solidFill>
                  <a:schemeClr val="bg1">
                    <a:lumMod val="65000"/>
                  </a:schemeClr>
                </a:solidFill>
                <a:cs typeface="+mn-cs"/>
              </a:rPr>
              <a:t>Include a progress timeline similar to the structure provided below</a:t>
            </a:r>
          </a:p>
        </p:txBody>
      </p:sp>
      <p:sp>
        <p:nvSpPr>
          <p:cNvPr id="5" name="Slide Number Placeholder 4">
            <a:extLst>
              <a:ext uri="{FF2B5EF4-FFF2-40B4-BE49-F238E27FC236}">
                <a16:creationId xmlns:a16="http://schemas.microsoft.com/office/drawing/2014/main" id="{BAB5FC0A-B6D0-438C-9BCC-4E4B782876A3}"/>
              </a:ext>
            </a:extLst>
          </p:cNvPr>
          <p:cNvSpPr>
            <a:spLocks noGrp="1"/>
          </p:cNvSpPr>
          <p:nvPr>
            <p:ph type="sldNum" sz="quarter" idx="4"/>
          </p:nvPr>
        </p:nvSpPr>
        <p:spPr/>
        <p:txBody>
          <a:bodyPr/>
          <a:lstStyle/>
          <a:p>
            <a:fld id="{152A6E9F-401A-4EA2-ABE4-0F2E90910348}" type="slidenum">
              <a:rPr lang="en-US" smtClean="0"/>
              <a:pPr/>
              <a:t>15</a:t>
            </a:fld>
            <a:endParaRPr lang="en-US" dirty="0"/>
          </a:p>
        </p:txBody>
      </p:sp>
      <p:sp>
        <p:nvSpPr>
          <p:cNvPr id="10" name="Arrow: Circular 9">
            <a:extLst>
              <a:ext uri="{FF2B5EF4-FFF2-40B4-BE49-F238E27FC236}">
                <a16:creationId xmlns:a16="http://schemas.microsoft.com/office/drawing/2014/main" id="{028196EA-221A-4758-937D-9117A530C9FB}"/>
              </a:ext>
            </a:extLst>
          </p:cNvPr>
          <p:cNvSpPr/>
          <p:nvPr/>
        </p:nvSpPr>
        <p:spPr>
          <a:xfrm rot="21406224">
            <a:off x="3005021" y="3046237"/>
            <a:ext cx="2040455" cy="2040455"/>
          </a:xfrm>
          <a:prstGeom prst="circularArrow">
            <a:avLst>
              <a:gd name="adj1" fmla="val 2855"/>
              <a:gd name="adj2" fmla="val 348887"/>
              <a:gd name="adj3" fmla="val 20389721"/>
              <a:gd name="adj4" fmla="val 13489630"/>
              <a:gd name="adj5" fmla="val 3331"/>
            </a:avLst>
          </a:prstGeom>
          <a:solidFill>
            <a:srgbClr val="00B0F0"/>
          </a:solidFill>
          <a:ln>
            <a:solidFill>
              <a:srgbClr val="00B0F0"/>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grpSp>
        <p:nvGrpSpPr>
          <p:cNvPr id="17" name="Group 16">
            <a:extLst>
              <a:ext uri="{FF2B5EF4-FFF2-40B4-BE49-F238E27FC236}">
                <a16:creationId xmlns:a16="http://schemas.microsoft.com/office/drawing/2014/main" id="{EDDEFC8C-26FD-4569-8131-80BDE1898990}"/>
              </a:ext>
            </a:extLst>
          </p:cNvPr>
          <p:cNvGrpSpPr/>
          <p:nvPr/>
        </p:nvGrpSpPr>
        <p:grpSpPr>
          <a:xfrm>
            <a:off x="490177" y="3781962"/>
            <a:ext cx="1636871" cy="1535979"/>
            <a:chOff x="2337" y="752585"/>
            <a:chExt cx="1636871" cy="1535979"/>
          </a:xfrm>
        </p:grpSpPr>
        <p:sp>
          <p:nvSpPr>
            <p:cNvPr id="18" name="Rectangle: Rounded Corners 17">
              <a:extLst>
                <a:ext uri="{FF2B5EF4-FFF2-40B4-BE49-F238E27FC236}">
                  <a16:creationId xmlns:a16="http://schemas.microsoft.com/office/drawing/2014/main" id="{ADE14B08-A4FA-4771-BD28-67A6D95330E6}"/>
                </a:ext>
              </a:extLst>
            </p:cNvPr>
            <p:cNvSpPr/>
            <p:nvPr/>
          </p:nvSpPr>
          <p:spPr>
            <a:xfrm>
              <a:off x="3304" y="752585"/>
              <a:ext cx="1633151" cy="1535979"/>
            </a:xfrm>
            <a:prstGeom prst="roundRect">
              <a:avLst>
                <a:gd name="adj" fmla="val 10000"/>
              </a:avLst>
            </a:prstGeom>
            <a:ln>
              <a:solidFill>
                <a:schemeClr val="bg1">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ectangle: Rounded Corners 4">
              <a:extLst>
                <a:ext uri="{FF2B5EF4-FFF2-40B4-BE49-F238E27FC236}">
                  <a16:creationId xmlns:a16="http://schemas.microsoft.com/office/drawing/2014/main" id="{01725907-7B38-45E3-AA4C-2286FA544FA0}"/>
                </a:ext>
              </a:extLst>
            </p:cNvPr>
            <p:cNvSpPr txBox="1"/>
            <p:nvPr/>
          </p:nvSpPr>
          <p:spPr>
            <a:xfrm>
              <a:off x="2337" y="787932"/>
              <a:ext cx="1636871" cy="11361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US" sz="1500" i="1" dirty="0">
                  <a:solidFill>
                    <a:schemeClr val="bg1">
                      <a:lumMod val="65000"/>
                    </a:schemeClr>
                  </a:solidFill>
                </a:rPr>
                <a:t>[Registration incorporation</a:t>
              </a:r>
            </a:p>
            <a:p>
              <a:pPr marL="114300" lvl="1" indent="-114300" algn="l" defTabSz="622300">
                <a:lnSpc>
                  <a:spcPct val="90000"/>
                </a:lnSpc>
                <a:spcBef>
                  <a:spcPct val="0"/>
                </a:spcBef>
                <a:spcAft>
                  <a:spcPct val="15000"/>
                </a:spcAft>
                <a:buChar char="•"/>
              </a:pPr>
              <a:r>
                <a:rPr lang="en-US" sz="1500" i="1" dirty="0">
                  <a:solidFill>
                    <a:schemeClr val="bg1">
                      <a:lumMod val="65000"/>
                    </a:schemeClr>
                  </a:solidFill>
                </a:rPr>
                <a:t>Initial capital and shareholding]</a:t>
              </a:r>
            </a:p>
          </p:txBody>
        </p:sp>
      </p:grpSp>
      <p:grpSp>
        <p:nvGrpSpPr>
          <p:cNvPr id="20" name="Group 19">
            <a:extLst>
              <a:ext uri="{FF2B5EF4-FFF2-40B4-BE49-F238E27FC236}">
                <a16:creationId xmlns:a16="http://schemas.microsoft.com/office/drawing/2014/main" id="{9130DDCD-FC8A-4372-AEF0-50B323F82682}"/>
              </a:ext>
            </a:extLst>
          </p:cNvPr>
          <p:cNvGrpSpPr/>
          <p:nvPr/>
        </p:nvGrpSpPr>
        <p:grpSpPr>
          <a:xfrm>
            <a:off x="2303537" y="3781962"/>
            <a:ext cx="1633151" cy="1535979"/>
            <a:chOff x="3304" y="752585"/>
            <a:chExt cx="1633151" cy="1535979"/>
          </a:xfrm>
        </p:grpSpPr>
        <p:sp>
          <p:nvSpPr>
            <p:cNvPr id="21" name="Rectangle: Rounded Corners 20">
              <a:extLst>
                <a:ext uri="{FF2B5EF4-FFF2-40B4-BE49-F238E27FC236}">
                  <a16:creationId xmlns:a16="http://schemas.microsoft.com/office/drawing/2014/main" id="{564CA46A-F8B8-4ACA-9C9F-76C5163DA75A}"/>
                </a:ext>
              </a:extLst>
            </p:cNvPr>
            <p:cNvSpPr/>
            <p:nvPr/>
          </p:nvSpPr>
          <p:spPr>
            <a:xfrm>
              <a:off x="3304" y="752585"/>
              <a:ext cx="1633151" cy="1535979"/>
            </a:xfrm>
            <a:prstGeom prst="roundRect">
              <a:avLst>
                <a:gd name="adj" fmla="val 10000"/>
              </a:avLst>
            </a:prstGeom>
            <a:ln>
              <a:solidFill>
                <a:schemeClr val="bg1">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ectangle: Rounded Corners 4">
              <a:extLst>
                <a:ext uri="{FF2B5EF4-FFF2-40B4-BE49-F238E27FC236}">
                  <a16:creationId xmlns:a16="http://schemas.microsoft.com/office/drawing/2014/main" id="{4F6DAE15-4CA9-4F74-A996-EED041FAC598}"/>
                </a:ext>
              </a:extLst>
            </p:cNvPr>
            <p:cNvSpPr txBox="1"/>
            <p:nvPr/>
          </p:nvSpPr>
          <p:spPr>
            <a:xfrm>
              <a:off x="38651" y="787932"/>
              <a:ext cx="1562457" cy="11361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US" sz="1500" i="1" kern="1200" dirty="0">
                  <a:solidFill>
                    <a:schemeClr val="bg1">
                      <a:lumMod val="65000"/>
                    </a:schemeClr>
                  </a:solidFill>
                </a:rPr>
                <a:t>[Traction/ milestone]</a:t>
              </a:r>
            </a:p>
          </p:txBody>
        </p:sp>
      </p:grpSp>
      <p:grpSp>
        <p:nvGrpSpPr>
          <p:cNvPr id="23" name="Group 22">
            <a:extLst>
              <a:ext uri="{FF2B5EF4-FFF2-40B4-BE49-F238E27FC236}">
                <a16:creationId xmlns:a16="http://schemas.microsoft.com/office/drawing/2014/main" id="{9DF44440-FF6F-49A1-9D56-6C04479A9223}"/>
              </a:ext>
            </a:extLst>
          </p:cNvPr>
          <p:cNvGrpSpPr/>
          <p:nvPr/>
        </p:nvGrpSpPr>
        <p:grpSpPr>
          <a:xfrm>
            <a:off x="4115930" y="3781962"/>
            <a:ext cx="1633151" cy="1535979"/>
            <a:chOff x="3304" y="752585"/>
            <a:chExt cx="1633151" cy="1535979"/>
          </a:xfrm>
        </p:grpSpPr>
        <p:sp>
          <p:nvSpPr>
            <p:cNvPr id="24" name="Rectangle: Rounded Corners 23">
              <a:extLst>
                <a:ext uri="{FF2B5EF4-FFF2-40B4-BE49-F238E27FC236}">
                  <a16:creationId xmlns:a16="http://schemas.microsoft.com/office/drawing/2014/main" id="{2140DAD2-1CB6-4302-A457-5718C3312945}"/>
                </a:ext>
              </a:extLst>
            </p:cNvPr>
            <p:cNvSpPr/>
            <p:nvPr/>
          </p:nvSpPr>
          <p:spPr>
            <a:xfrm>
              <a:off x="3304" y="752585"/>
              <a:ext cx="1633151" cy="1535979"/>
            </a:xfrm>
            <a:prstGeom prst="roundRect">
              <a:avLst>
                <a:gd name="adj" fmla="val 10000"/>
              </a:avLst>
            </a:prstGeom>
            <a:ln>
              <a:solidFill>
                <a:schemeClr val="bg1">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ectangle: Rounded Corners 4">
              <a:extLst>
                <a:ext uri="{FF2B5EF4-FFF2-40B4-BE49-F238E27FC236}">
                  <a16:creationId xmlns:a16="http://schemas.microsoft.com/office/drawing/2014/main" id="{26AABE5D-D3EF-4690-886A-9C84163FE474}"/>
                </a:ext>
              </a:extLst>
            </p:cNvPr>
            <p:cNvSpPr txBox="1"/>
            <p:nvPr/>
          </p:nvSpPr>
          <p:spPr>
            <a:xfrm>
              <a:off x="38651" y="787932"/>
              <a:ext cx="1562457" cy="11361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3825" tIns="123825" rIns="123825" bIns="123825" numCol="1" spcCol="1270" anchor="t" anchorCtr="0">
              <a:noAutofit/>
            </a:bodyPr>
            <a:lstStyle/>
            <a:p>
              <a:pPr marL="114300" lvl="1" indent="-114300" defTabSz="622300">
                <a:lnSpc>
                  <a:spcPct val="90000"/>
                </a:lnSpc>
                <a:spcBef>
                  <a:spcPct val="0"/>
                </a:spcBef>
                <a:spcAft>
                  <a:spcPct val="15000"/>
                </a:spcAft>
                <a:buChar char="•"/>
              </a:pPr>
              <a:r>
                <a:rPr lang="en-US" sz="1500" i="1" dirty="0">
                  <a:solidFill>
                    <a:schemeClr val="bg1">
                      <a:lumMod val="65000"/>
                    </a:schemeClr>
                  </a:solidFill>
                </a:rPr>
                <a:t>[Traction/ milestone]</a:t>
              </a:r>
            </a:p>
          </p:txBody>
        </p:sp>
      </p:grpSp>
      <p:grpSp>
        <p:nvGrpSpPr>
          <p:cNvPr id="26" name="Group 25">
            <a:extLst>
              <a:ext uri="{FF2B5EF4-FFF2-40B4-BE49-F238E27FC236}">
                <a16:creationId xmlns:a16="http://schemas.microsoft.com/office/drawing/2014/main" id="{A88A31C9-0D9F-4928-830C-FEA7582CB89B}"/>
              </a:ext>
            </a:extLst>
          </p:cNvPr>
          <p:cNvGrpSpPr/>
          <p:nvPr/>
        </p:nvGrpSpPr>
        <p:grpSpPr>
          <a:xfrm>
            <a:off x="5928323" y="3781962"/>
            <a:ext cx="1633151" cy="1535979"/>
            <a:chOff x="3304" y="752585"/>
            <a:chExt cx="1633151" cy="1535979"/>
          </a:xfrm>
        </p:grpSpPr>
        <p:sp>
          <p:nvSpPr>
            <p:cNvPr id="27" name="Rectangle: Rounded Corners 26">
              <a:extLst>
                <a:ext uri="{FF2B5EF4-FFF2-40B4-BE49-F238E27FC236}">
                  <a16:creationId xmlns:a16="http://schemas.microsoft.com/office/drawing/2014/main" id="{54ED6250-8B73-4BBF-8870-CEDA5FBF70A1}"/>
                </a:ext>
              </a:extLst>
            </p:cNvPr>
            <p:cNvSpPr/>
            <p:nvPr/>
          </p:nvSpPr>
          <p:spPr>
            <a:xfrm>
              <a:off x="3304" y="752585"/>
              <a:ext cx="1633151" cy="1535979"/>
            </a:xfrm>
            <a:prstGeom prst="roundRect">
              <a:avLst>
                <a:gd name="adj" fmla="val 10000"/>
              </a:avLst>
            </a:prstGeom>
            <a:ln>
              <a:solidFill>
                <a:schemeClr val="bg1">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ectangle: Rounded Corners 4">
              <a:extLst>
                <a:ext uri="{FF2B5EF4-FFF2-40B4-BE49-F238E27FC236}">
                  <a16:creationId xmlns:a16="http://schemas.microsoft.com/office/drawing/2014/main" id="{35AA0006-7BA6-42C1-863B-753CDA42C8FE}"/>
                </a:ext>
              </a:extLst>
            </p:cNvPr>
            <p:cNvSpPr txBox="1"/>
            <p:nvPr/>
          </p:nvSpPr>
          <p:spPr>
            <a:xfrm>
              <a:off x="38651" y="787932"/>
              <a:ext cx="1562457" cy="11361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3825" tIns="123825" rIns="123825" bIns="123825" numCol="1" spcCol="1270" anchor="t" anchorCtr="0">
              <a:noAutofit/>
            </a:bodyPr>
            <a:lstStyle/>
            <a:p>
              <a:pPr marL="114300" lvl="1" indent="-114300" defTabSz="622300">
                <a:lnSpc>
                  <a:spcPct val="90000"/>
                </a:lnSpc>
                <a:spcBef>
                  <a:spcPct val="0"/>
                </a:spcBef>
                <a:spcAft>
                  <a:spcPct val="15000"/>
                </a:spcAft>
                <a:buChar char="•"/>
              </a:pPr>
              <a:r>
                <a:rPr lang="en-US" sz="1500" i="1" dirty="0">
                  <a:solidFill>
                    <a:schemeClr val="bg1">
                      <a:lumMod val="65000"/>
                    </a:schemeClr>
                  </a:solidFill>
                </a:rPr>
                <a:t>[Traction/ milestone]</a:t>
              </a:r>
            </a:p>
          </p:txBody>
        </p:sp>
      </p:grpSp>
      <p:grpSp>
        <p:nvGrpSpPr>
          <p:cNvPr id="29" name="Group 28">
            <a:extLst>
              <a:ext uri="{FF2B5EF4-FFF2-40B4-BE49-F238E27FC236}">
                <a16:creationId xmlns:a16="http://schemas.microsoft.com/office/drawing/2014/main" id="{FA58289A-8A6C-4901-861A-89124D50B9A0}"/>
              </a:ext>
            </a:extLst>
          </p:cNvPr>
          <p:cNvGrpSpPr/>
          <p:nvPr/>
        </p:nvGrpSpPr>
        <p:grpSpPr>
          <a:xfrm>
            <a:off x="7740717" y="3781962"/>
            <a:ext cx="1633151" cy="1535979"/>
            <a:chOff x="3304" y="752585"/>
            <a:chExt cx="1633151" cy="1535979"/>
          </a:xfrm>
        </p:grpSpPr>
        <p:sp>
          <p:nvSpPr>
            <p:cNvPr id="30" name="Rectangle: Rounded Corners 29">
              <a:extLst>
                <a:ext uri="{FF2B5EF4-FFF2-40B4-BE49-F238E27FC236}">
                  <a16:creationId xmlns:a16="http://schemas.microsoft.com/office/drawing/2014/main" id="{0579D99D-0BDC-426F-ADF9-9911546C3FD0}"/>
                </a:ext>
              </a:extLst>
            </p:cNvPr>
            <p:cNvSpPr/>
            <p:nvPr/>
          </p:nvSpPr>
          <p:spPr>
            <a:xfrm>
              <a:off x="3304" y="752585"/>
              <a:ext cx="1633151" cy="1535979"/>
            </a:xfrm>
            <a:prstGeom prst="roundRect">
              <a:avLst>
                <a:gd name="adj" fmla="val 10000"/>
              </a:avLst>
            </a:prstGeom>
            <a:ln>
              <a:solidFill>
                <a:schemeClr val="bg1">
                  <a:lumMod val="50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ectangle: Rounded Corners 4">
              <a:extLst>
                <a:ext uri="{FF2B5EF4-FFF2-40B4-BE49-F238E27FC236}">
                  <a16:creationId xmlns:a16="http://schemas.microsoft.com/office/drawing/2014/main" id="{1F955992-3916-4221-9E12-81D304F5E1C3}"/>
                </a:ext>
              </a:extLst>
            </p:cNvPr>
            <p:cNvSpPr txBox="1"/>
            <p:nvPr/>
          </p:nvSpPr>
          <p:spPr>
            <a:xfrm>
              <a:off x="38651" y="787932"/>
              <a:ext cx="1562457" cy="11361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3825" tIns="123825" rIns="123825" bIns="123825" numCol="1" spcCol="1270" anchor="t" anchorCtr="0">
              <a:noAutofit/>
            </a:bodyPr>
            <a:lstStyle/>
            <a:p>
              <a:pPr marL="114300" lvl="1" indent="-114300" defTabSz="622300">
                <a:lnSpc>
                  <a:spcPct val="90000"/>
                </a:lnSpc>
                <a:spcBef>
                  <a:spcPct val="0"/>
                </a:spcBef>
                <a:spcAft>
                  <a:spcPct val="15000"/>
                </a:spcAft>
                <a:buChar char="•"/>
              </a:pPr>
              <a:r>
                <a:rPr lang="en-US" sz="1500" i="1" dirty="0">
                  <a:solidFill>
                    <a:schemeClr val="bg1">
                      <a:lumMod val="65000"/>
                    </a:schemeClr>
                  </a:solidFill>
                </a:rPr>
                <a:t>[Traction/ milestone]</a:t>
              </a:r>
            </a:p>
          </p:txBody>
        </p:sp>
      </p:grpSp>
      <p:grpSp>
        <p:nvGrpSpPr>
          <p:cNvPr id="32" name="Group 31">
            <a:extLst>
              <a:ext uri="{FF2B5EF4-FFF2-40B4-BE49-F238E27FC236}">
                <a16:creationId xmlns:a16="http://schemas.microsoft.com/office/drawing/2014/main" id="{72E87013-A2CC-43D4-AEC1-03E826671628}"/>
              </a:ext>
            </a:extLst>
          </p:cNvPr>
          <p:cNvGrpSpPr/>
          <p:nvPr/>
        </p:nvGrpSpPr>
        <p:grpSpPr>
          <a:xfrm>
            <a:off x="810558" y="5224032"/>
            <a:ext cx="994321" cy="395409"/>
            <a:chOff x="2419715" y="419762"/>
            <a:chExt cx="994321" cy="395409"/>
          </a:xfrm>
          <a:solidFill>
            <a:schemeClr val="accent1"/>
          </a:solidFill>
        </p:grpSpPr>
        <p:sp>
          <p:nvSpPr>
            <p:cNvPr id="33" name="Rectangle: Rounded Corners 32">
              <a:extLst>
                <a:ext uri="{FF2B5EF4-FFF2-40B4-BE49-F238E27FC236}">
                  <a16:creationId xmlns:a16="http://schemas.microsoft.com/office/drawing/2014/main" id="{FB283AB4-69AE-4EDC-A4CC-586C7786B356}"/>
                </a:ext>
              </a:extLst>
            </p:cNvPr>
            <p:cNvSpPr/>
            <p:nvPr/>
          </p:nvSpPr>
          <p:spPr>
            <a:xfrm>
              <a:off x="2419715" y="419762"/>
              <a:ext cx="994321" cy="39540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Rectangle: Rounded Corners 7">
              <a:extLst>
                <a:ext uri="{FF2B5EF4-FFF2-40B4-BE49-F238E27FC236}">
                  <a16:creationId xmlns:a16="http://schemas.microsoft.com/office/drawing/2014/main" id="{CF6AF706-C3E2-4635-9687-CCF1DE28D59F}"/>
                </a:ext>
              </a:extLst>
            </p:cNvPr>
            <p:cNvSpPr txBox="1"/>
            <p:nvPr/>
          </p:nvSpPr>
          <p:spPr>
            <a:xfrm>
              <a:off x="2431296" y="431343"/>
              <a:ext cx="971159" cy="37224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500" kern="1200"/>
                <a:t>[Year]</a:t>
              </a:r>
              <a:endParaRPr lang="en-US" sz="1500" kern="1200" dirty="0"/>
            </a:p>
          </p:txBody>
        </p:sp>
      </p:grpSp>
      <p:grpSp>
        <p:nvGrpSpPr>
          <p:cNvPr id="35" name="Group 34">
            <a:extLst>
              <a:ext uri="{FF2B5EF4-FFF2-40B4-BE49-F238E27FC236}">
                <a16:creationId xmlns:a16="http://schemas.microsoft.com/office/drawing/2014/main" id="{4B215E68-533B-4BAB-9DD6-7234C322205B}"/>
              </a:ext>
            </a:extLst>
          </p:cNvPr>
          <p:cNvGrpSpPr/>
          <p:nvPr/>
        </p:nvGrpSpPr>
        <p:grpSpPr>
          <a:xfrm>
            <a:off x="4435344" y="5224032"/>
            <a:ext cx="994321" cy="395409"/>
            <a:chOff x="2419715" y="419762"/>
            <a:chExt cx="994321" cy="395409"/>
          </a:xfrm>
          <a:solidFill>
            <a:schemeClr val="accent1"/>
          </a:solidFill>
        </p:grpSpPr>
        <p:sp>
          <p:nvSpPr>
            <p:cNvPr id="36" name="Rectangle: Rounded Corners 35">
              <a:extLst>
                <a:ext uri="{FF2B5EF4-FFF2-40B4-BE49-F238E27FC236}">
                  <a16:creationId xmlns:a16="http://schemas.microsoft.com/office/drawing/2014/main" id="{9514E0A7-A077-4CC8-BCC2-D77220F45BA4}"/>
                </a:ext>
              </a:extLst>
            </p:cNvPr>
            <p:cNvSpPr/>
            <p:nvPr/>
          </p:nvSpPr>
          <p:spPr>
            <a:xfrm>
              <a:off x="2419715" y="419762"/>
              <a:ext cx="994321" cy="39540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7" name="Rectangle: Rounded Corners 7">
              <a:extLst>
                <a:ext uri="{FF2B5EF4-FFF2-40B4-BE49-F238E27FC236}">
                  <a16:creationId xmlns:a16="http://schemas.microsoft.com/office/drawing/2014/main" id="{59A78698-CAF3-43F3-9743-E1722E6CCB1F}"/>
                </a:ext>
              </a:extLst>
            </p:cNvPr>
            <p:cNvSpPr txBox="1"/>
            <p:nvPr/>
          </p:nvSpPr>
          <p:spPr>
            <a:xfrm>
              <a:off x="2431296" y="431343"/>
              <a:ext cx="971159" cy="37224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500" kern="1200"/>
                <a:t>[Year]</a:t>
              </a:r>
              <a:endParaRPr lang="en-US" sz="1500" kern="1200" dirty="0"/>
            </a:p>
          </p:txBody>
        </p:sp>
      </p:grpSp>
      <p:grpSp>
        <p:nvGrpSpPr>
          <p:cNvPr id="38" name="Group 37">
            <a:extLst>
              <a:ext uri="{FF2B5EF4-FFF2-40B4-BE49-F238E27FC236}">
                <a16:creationId xmlns:a16="http://schemas.microsoft.com/office/drawing/2014/main" id="{F98E916F-D4B7-4124-B062-76CED0B06BD3}"/>
              </a:ext>
            </a:extLst>
          </p:cNvPr>
          <p:cNvGrpSpPr/>
          <p:nvPr/>
        </p:nvGrpSpPr>
        <p:grpSpPr>
          <a:xfrm>
            <a:off x="8060130" y="5224032"/>
            <a:ext cx="994321" cy="395409"/>
            <a:chOff x="2419715" y="419762"/>
            <a:chExt cx="994321" cy="395409"/>
          </a:xfrm>
          <a:solidFill>
            <a:schemeClr val="accent1"/>
          </a:solidFill>
        </p:grpSpPr>
        <p:sp>
          <p:nvSpPr>
            <p:cNvPr id="39" name="Rectangle: Rounded Corners 38">
              <a:extLst>
                <a:ext uri="{FF2B5EF4-FFF2-40B4-BE49-F238E27FC236}">
                  <a16:creationId xmlns:a16="http://schemas.microsoft.com/office/drawing/2014/main" id="{96ADF026-AD23-4AA5-AA88-EFC85005B90F}"/>
                </a:ext>
              </a:extLst>
            </p:cNvPr>
            <p:cNvSpPr/>
            <p:nvPr/>
          </p:nvSpPr>
          <p:spPr>
            <a:xfrm>
              <a:off x="2419715" y="419762"/>
              <a:ext cx="994321" cy="39540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0" name="Rectangle: Rounded Corners 7">
              <a:extLst>
                <a:ext uri="{FF2B5EF4-FFF2-40B4-BE49-F238E27FC236}">
                  <a16:creationId xmlns:a16="http://schemas.microsoft.com/office/drawing/2014/main" id="{9C9C555F-0395-4463-8EE7-2016F27F5800}"/>
                </a:ext>
              </a:extLst>
            </p:cNvPr>
            <p:cNvSpPr txBox="1"/>
            <p:nvPr/>
          </p:nvSpPr>
          <p:spPr>
            <a:xfrm>
              <a:off x="2431296" y="431343"/>
              <a:ext cx="971159" cy="37224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500" kern="1200" dirty="0"/>
                <a:t>[Year]</a:t>
              </a:r>
            </a:p>
          </p:txBody>
        </p:sp>
      </p:grpSp>
      <p:sp>
        <p:nvSpPr>
          <p:cNvPr id="44" name="Arrow: Circular 43">
            <a:extLst>
              <a:ext uri="{FF2B5EF4-FFF2-40B4-BE49-F238E27FC236}">
                <a16:creationId xmlns:a16="http://schemas.microsoft.com/office/drawing/2014/main" id="{EF9875B4-64A3-49A0-9122-0198577E03C4}"/>
              </a:ext>
            </a:extLst>
          </p:cNvPr>
          <p:cNvSpPr/>
          <p:nvPr/>
        </p:nvSpPr>
        <p:spPr>
          <a:xfrm rot="21406224">
            <a:off x="6630869" y="3046237"/>
            <a:ext cx="2040455" cy="2040455"/>
          </a:xfrm>
          <a:prstGeom prst="circularArrow">
            <a:avLst>
              <a:gd name="adj1" fmla="val 2855"/>
              <a:gd name="adj2" fmla="val 348887"/>
              <a:gd name="adj3" fmla="val 20389721"/>
              <a:gd name="adj4" fmla="val 13489630"/>
              <a:gd name="adj5" fmla="val 3331"/>
            </a:avLst>
          </a:prstGeom>
          <a:solidFill>
            <a:srgbClr val="00B0F0"/>
          </a:solidFill>
          <a:ln>
            <a:solidFill>
              <a:srgbClr val="00B0F0"/>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45" name="Shape 44">
            <a:extLst>
              <a:ext uri="{FF2B5EF4-FFF2-40B4-BE49-F238E27FC236}">
                <a16:creationId xmlns:a16="http://schemas.microsoft.com/office/drawing/2014/main" id="{890F8C20-090F-4147-8FA7-563238601F58}"/>
              </a:ext>
            </a:extLst>
          </p:cNvPr>
          <p:cNvSpPr/>
          <p:nvPr/>
        </p:nvSpPr>
        <p:spPr>
          <a:xfrm rot="337185">
            <a:off x="1331082" y="4087251"/>
            <a:ext cx="1905843" cy="1905843"/>
          </a:xfrm>
          <a:prstGeom prst="leftCircularArrow">
            <a:avLst>
              <a:gd name="adj1" fmla="val 3057"/>
              <a:gd name="adj2" fmla="val 375302"/>
              <a:gd name="adj3" fmla="val 1145201"/>
              <a:gd name="adj4" fmla="val 8018877"/>
              <a:gd name="adj5" fmla="val 3566"/>
            </a:avLst>
          </a:prstGeom>
          <a:solidFill>
            <a:srgbClr val="00B0F0"/>
          </a:solidFill>
          <a:ln>
            <a:solidFill>
              <a:srgbClr val="00B0F0"/>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46" name="Shape 45">
            <a:extLst>
              <a:ext uri="{FF2B5EF4-FFF2-40B4-BE49-F238E27FC236}">
                <a16:creationId xmlns:a16="http://schemas.microsoft.com/office/drawing/2014/main" id="{E244B022-6211-40A9-B54D-026E700FE547}"/>
              </a:ext>
            </a:extLst>
          </p:cNvPr>
          <p:cNvSpPr/>
          <p:nvPr/>
        </p:nvSpPr>
        <p:spPr>
          <a:xfrm rot="337185">
            <a:off x="4920520" y="4087251"/>
            <a:ext cx="1905843" cy="1905843"/>
          </a:xfrm>
          <a:prstGeom prst="leftCircularArrow">
            <a:avLst>
              <a:gd name="adj1" fmla="val 3057"/>
              <a:gd name="adj2" fmla="val 375302"/>
              <a:gd name="adj3" fmla="val 1145201"/>
              <a:gd name="adj4" fmla="val 8018877"/>
              <a:gd name="adj5" fmla="val 3566"/>
            </a:avLst>
          </a:prstGeom>
          <a:solidFill>
            <a:srgbClr val="00B0F0"/>
          </a:solidFill>
          <a:ln>
            <a:solidFill>
              <a:srgbClr val="00B0F0"/>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grpSp>
        <p:nvGrpSpPr>
          <p:cNvPr id="11" name="Group 10">
            <a:extLst>
              <a:ext uri="{FF2B5EF4-FFF2-40B4-BE49-F238E27FC236}">
                <a16:creationId xmlns:a16="http://schemas.microsoft.com/office/drawing/2014/main" id="{6E2D120D-257B-431F-8EDB-C53AB3F3D116}"/>
              </a:ext>
            </a:extLst>
          </p:cNvPr>
          <p:cNvGrpSpPr/>
          <p:nvPr/>
        </p:nvGrpSpPr>
        <p:grpSpPr>
          <a:xfrm>
            <a:off x="2618331" y="3499567"/>
            <a:ext cx="994321" cy="395409"/>
            <a:chOff x="2419715" y="419762"/>
            <a:chExt cx="994321" cy="395409"/>
          </a:xfrm>
          <a:solidFill>
            <a:schemeClr val="accent1"/>
          </a:solidFill>
        </p:grpSpPr>
        <p:sp>
          <p:nvSpPr>
            <p:cNvPr id="12" name="Rectangle: Rounded Corners 11">
              <a:extLst>
                <a:ext uri="{FF2B5EF4-FFF2-40B4-BE49-F238E27FC236}">
                  <a16:creationId xmlns:a16="http://schemas.microsoft.com/office/drawing/2014/main" id="{C551C0A3-BA47-4D26-A1FF-19B7A9B8BB78}"/>
                </a:ext>
              </a:extLst>
            </p:cNvPr>
            <p:cNvSpPr/>
            <p:nvPr/>
          </p:nvSpPr>
          <p:spPr>
            <a:xfrm>
              <a:off x="2419715" y="419762"/>
              <a:ext cx="994321" cy="39540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ectangle: Rounded Corners 7">
              <a:extLst>
                <a:ext uri="{FF2B5EF4-FFF2-40B4-BE49-F238E27FC236}">
                  <a16:creationId xmlns:a16="http://schemas.microsoft.com/office/drawing/2014/main" id="{EC997FC9-4F06-42AA-BCDE-37C6030909A5}"/>
                </a:ext>
              </a:extLst>
            </p:cNvPr>
            <p:cNvSpPr txBox="1"/>
            <p:nvPr/>
          </p:nvSpPr>
          <p:spPr>
            <a:xfrm>
              <a:off x="2431296" y="431343"/>
              <a:ext cx="971159" cy="37224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500" kern="1200"/>
                <a:t>[Year]</a:t>
              </a:r>
              <a:endParaRPr lang="en-US" sz="1500" kern="1200" dirty="0"/>
            </a:p>
          </p:txBody>
        </p:sp>
      </p:grpSp>
      <p:grpSp>
        <p:nvGrpSpPr>
          <p:cNvPr id="41" name="Group 40">
            <a:extLst>
              <a:ext uri="{FF2B5EF4-FFF2-40B4-BE49-F238E27FC236}">
                <a16:creationId xmlns:a16="http://schemas.microsoft.com/office/drawing/2014/main" id="{337667DE-2482-4F29-B694-D26FE606474F}"/>
              </a:ext>
            </a:extLst>
          </p:cNvPr>
          <p:cNvGrpSpPr/>
          <p:nvPr/>
        </p:nvGrpSpPr>
        <p:grpSpPr>
          <a:xfrm>
            <a:off x="6247737" y="3499567"/>
            <a:ext cx="994321" cy="395409"/>
            <a:chOff x="2419715" y="419762"/>
            <a:chExt cx="994321" cy="395409"/>
          </a:xfrm>
          <a:solidFill>
            <a:schemeClr val="accent1"/>
          </a:solidFill>
        </p:grpSpPr>
        <p:sp>
          <p:nvSpPr>
            <p:cNvPr id="42" name="Rectangle: Rounded Corners 41">
              <a:extLst>
                <a:ext uri="{FF2B5EF4-FFF2-40B4-BE49-F238E27FC236}">
                  <a16:creationId xmlns:a16="http://schemas.microsoft.com/office/drawing/2014/main" id="{8456B68F-5A88-474F-BD2B-CA460557E50E}"/>
                </a:ext>
              </a:extLst>
            </p:cNvPr>
            <p:cNvSpPr/>
            <p:nvPr/>
          </p:nvSpPr>
          <p:spPr>
            <a:xfrm>
              <a:off x="2419715" y="419762"/>
              <a:ext cx="994321" cy="395409"/>
            </a:xfrm>
            <a:prstGeom prst="roundRect">
              <a:avLst>
                <a:gd name="adj" fmla="val 10000"/>
              </a:avLst>
            </a:prstGeom>
            <a:grp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Rectangle: Rounded Corners 7">
              <a:extLst>
                <a:ext uri="{FF2B5EF4-FFF2-40B4-BE49-F238E27FC236}">
                  <a16:creationId xmlns:a16="http://schemas.microsoft.com/office/drawing/2014/main" id="{5F29D006-8815-4C1B-8D8A-49988E0AE8B4}"/>
                </a:ext>
              </a:extLst>
            </p:cNvPr>
            <p:cNvSpPr txBox="1"/>
            <p:nvPr/>
          </p:nvSpPr>
          <p:spPr>
            <a:xfrm>
              <a:off x="2431296" y="431343"/>
              <a:ext cx="971159" cy="372247"/>
            </a:xfrm>
            <a:prstGeom prst="rect">
              <a:avLst/>
            </a:prstGeom>
            <a:grpFill/>
            <a:ln>
              <a:solidFill>
                <a:schemeClr val="bg1"/>
              </a:solidFill>
            </a:ln>
          </p:spPr>
          <p:style>
            <a:lnRef idx="0">
              <a:scrgbClr r="0" g="0" b="0"/>
            </a:lnRef>
            <a:fillRef idx="0">
              <a:scrgbClr r="0" g="0" b="0"/>
            </a:fillRef>
            <a:effectRef idx="0">
              <a:scrgbClr r="0" g="0" b="0"/>
            </a:effectRef>
            <a:fontRef idx="minor">
              <a:schemeClr val="lt1"/>
            </a:fontRef>
          </p:style>
          <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500" kern="1200" dirty="0"/>
                <a:t>[Year]</a:t>
              </a:r>
            </a:p>
          </p:txBody>
        </p:sp>
      </p:grpSp>
    </p:spTree>
    <p:extLst>
      <p:ext uri="{BB962C8B-B14F-4D97-AF65-F5344CB8AC3E}">
        <p14:creationId xmlns:p14="http://schemas.microsoft.com/office/powerpoint/2010/main" val="171420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8D7FF6-468A-4973-8CA8-2DDE42C228A5}"/>
              </a:ext>
            </a:extLst>
          </p:cNvPr>
          <p:cNvSpPr>
            <a:spLocks noGrp="1"/>
          </p:cNvSpPr>
          <p:nvPr>
            <p:ph type="body" sz="quarter" idx="11"/>
          </p:nvPr>
        </p:nvSpPr>
        <p:spPr/>
        <p:txBody>
          <a:bodyPr/>
          <a:lstStyle/>
          <a:p>
            <a:r>
              <a:rPr lang="en-US" dirty="0"/>
              <a:t>Team</a:t>
            </a:r>
          </a:p>
        </p:txBody>
      </p:sp>
      <p:sp>
        <p:nvSpPr>
          <p:cNvPr id="3" name="Slide Number Placeholder 2">
            <a:extLst>
              <a:ext uri="{FF2B5EF4-FFF2-40B4-BE49-F238E27FC236}">
                <a16:creationId xmlns:a16="http://schemas.microsoft.com/office/drawing/2014/main" id="{D317B9AC-7DC9-40ED-AB3D-4B71CB6A803C}"/>
              </a:ext>
            </a:extLst>
          </p:cNvPr>
          <p:cNvSpPr>
            <a:spLocks noGrp="1"/>
          </p:cNvSpPr>
          <p:nvPr>
            <p:ph type="sldNum" sz="quarter" idx="4"/>
          </p:nvPr>
        </p:nvSpPr>
        <p:spPr/>
        <p:txBody>
          <a:bodyPr/>
          <a:lstStyle/>
          <a:p>
            <a:fld id="{152A6E9F-401A-4EA2-ABE4-0F2E90910348}" type="slidenum">
              <a:rPr lang="en-US" smtClean="0"/>
              <a:pPr/>
              <a:t>16</a:t>
            </a:fld>
            <a:endParaRPr lang="en-US" dirty="0"/>
          </a:p>
        </p:txBody>
      </p:sp>
      <p:sp>
        <p:nvSpPr>
          <p:cNvPr id="6" name="Rectangle 5">
            <a:extLst>
              <a:ext uri="{FF2B5EF4-FFF2-40B4-BE49-F238E27FC236}">
                <a16:creationId xmlns:a16="http://schemas.microsoft.com/office/drawing/2014/main" id="{9C5E416A-195A-4784-A8B6-59124A7A5AA8}"/>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20444521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Evaluate effectiveness of the organization structure, identifying key gaps and adjustments required for growth</a:t>
            </a:r>
            <a:endParaRPr lang="en-US" i="1" dirty="0"/>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5410200"/>
          </a:xfrm>
          <a:solidFill>
            <a:schemeClr val="bg1">
              <a:lumMod val="95000"/>
            </a:schemeClr>
          </a:solidFill>
          <a:ln>
            <a:solidFill>
              <a:srgbClr val="00B0F0"/>
            </a:solidFill>
          </a:ln>
        </p:spPr>
        <p:txBody>
          <a:bodyPr>
            <a:normAutofit fontScale="85000" lnSpcReduction="20000"/>
          </a:bodyPr>
          <a:lstStyle/>
          <a:p>
            <a:pPr lvl="0">
              <a:spcBef>
                <a:spcPts val="600"/>
              </a:spcBef>
            </a:pPr>
            <a:endParaRPr lang="en-GB" b="0" dirty="0"/>
          </a:p>
          <a:p>
            <a:pPr marL="429768" lvl="1" indent="-219456">
              <a:spcBef>
                <a:spcPts val="600"/>
              </a:spcBef>
            </a:pPr>
            <a:r>
              <a:rPr lang="en-US" dirty="0"/>
              <a:t>Provide an overview of the team, including total headcount, broken down appropriately by country/region, permanency and gender depending on investor preference</a:t>
            </a:r>
          </a:p>
          <a:p>
            <a:pPr marL="429768" lvl="1" indent="-219456">
              <a:spcBef>
                <a:spcPts val="600"/>
              </a:spcBef>
            </a:pPr>
            <a:r>
              <a:rPr lang="en-US" dirty="0"/>
              <a:t>Include an organogram showing the entire company’s structure and analyze its effectiveness</a:t>
            </a:r>
          </a:p>
          <a:p>
            <a:pPr marL="908634" lvl="2" indent="-285750">
              <a:spcBef>
                <a:spcPts val="600"/>
              </a:spcBef>
              <a:buFont typeface="Century Gothic" panose="020B0502020202020204" pitchFamily="34" charset="0"/>
              <a:buChar char="―"/>
            </a:pPr>
            <a:r>
              <a:rPr lang="en-US" dirty="0"/>
              <a:t>Highlight key functions in the business and team count</a:t>
            </a:r>
          </a:p>
          <a:p>
            <a:pPr marL="908634" lvl="2" indent="-285750">
              <a:spcBef>
                <a:spcPts val="600"/>
              </a:spcBef>
              <a:buFont typeface="Century Gothic" panose="020B0502020202020204" pitchFamily="34" charset="0"/>
              <a:buChar char="―"/>
            </a:pPr>
            <a:r>
              <a:rPr lang="en-US" dirty="0"/>
              <a:t>Assess structure of roles within the organization, highlighting any redundancies and inefficiencies</a:t>
            </a:r>
          </a:p>
          <a:p>
            <a:pPr marL="908634" lvl="2" indent="-285750">
              <a:spcBef>
                <a:spcPts val="600"/>
              </a:spcBef>
              <a:buFont typeface="Century Gothic" panose="020B0502020202020204" pitchFamily="34" charset="0"/>
              <a:buChar char="―"/>
            </a:pPr>
            <a:r>
              <a:rPr lang="en-US" dirty="0"/>
              <a:t>Discuss clarity of reporting lines and management spread within the organization</a:t>
            </a:r>
          </a:p>
          <a:p>
            <a:pPr marL="908634" lvl="2" indent="-285750">
              <a:spcBef>
                <a:spcPts val="600"/>
              </a:spcBef>
              <a:buFont typeface="Century Gothic" panose="020B0502020202020204" pitchFamily="34" charset="0"/>
              <a:buChar char="―"/>
            </a:pPr>
            <a:r>
              <a:rPr lang="en-US" dirty="0"/>
              <a:t>Outline key gaps and how management plans to fill them</a:t>
            </a:r>
          </a:p>
          <a:p>
            <a:pPr marL="429768" lvl="1" indent="-219456">
              <a:spcBef>
                <a:spcPts val="600"/>
              </a:spcBef>
            </a:pPr>
            <a:r>
              <a:rPr lang="en-US" dirty="0"/>
              <a:t>Discuss how gaps are identified and filled, including human resources budgeting processes</a:t>
            </a:r>
          </a:p>
          <a:p>
            <a:pPr marL="210312" lvl="1" indent="0">
              <a:spcBef>
                <a:spcPts val="600"/>
              </a:spcBef>
              <a:buNone/>
            </a:pPr>
            <a:r>
              <a:rPr lang="en-US" b="1" dirty="0"/>
              <a:t>Deep dive:</a:t>
            </a:r>
          </a:p>
          <a:p>
            <a:pPr marL="429768" lvl="1" indent="-219456">
              <a:spcBef>
                <a:spcPts val="600"/>
              </a:spcBef>
            </a:pPr>
            <a:r>
              <a:rPr lang="en-US" dirty="0"/>
              <a:t>Evaluate talent management:</a:t>
            </a:r>
          </a:p>
          <a:p>
            <a:pPr marL="908634" lvl="2" indent="-285750">
              <a:spcBef>
                <a:spcPts val="600"/>
              </a:spcBef>
              <a:buFont typeface="Century Gothic" panose="020B0502020202020204" pitchFamily="34" charset="0"/>
              <a:buChar char="―"/>
            </a:pPr>
            <a:r>
              <a:rPr lang="en-US" dirty="0"/>
              <a:t>Analyze employee retention levels</a:t>
            </a:r>
          </a:p>
          <a:p>
            <a:pPr marL="908634" lvl="2" indent="-285750">
              <a:spcBef>
                <a:spcPts val="600"/>
              </a:spcBef>
              <a:buFont typeface="Century Gothic" panose="020B0502020202020204" pitchFamily="34" charset="0"/>
              <a:buChar char="―"/>
            </a:pPr>
            <a:r>
              <a:rPr lang="en-US" dirty="0"/>
              <a:t>Interview employees to determine how they feel about the company’s direction and their attitude towards management</a:t>
            </a:r>
          </a:p>
          <a:p>
            <a:pPr marL="908634" lvl="2" indent="-285750">
              <a:spcBef>
                <a:spcPts val="600"/>
              </a:spcBef>
              <a:buFont typeface="Century Gothic" panose="020B0502020202020204" pitchFamily="34" charset="0"/>
              <a:buChar char="―"/>
            </a:pPr>
            <a:r>
              <a:rPr lang="en-US" dirty="0"/>
              <a:t>Evaluate compensation/incentive schemes and map against performance</a:t>
            </a:r>
          </a:p>
          <a:p>
            <a:pPr marL="908634" lvl="2" indent="-285750">
              <a:spcBef>
                <a:spcPts val="600"/>
              </a:spcBef>
              <a:buFont typeface="Century Gothic" panose="020B0502020202020204" pitchFamily="34" charset="0"/>
              <a:buChar char="―"/>
            </a:pPr>
            <a:r>
              <a:rPr lang="en-US" dirty="0"/>
              <a:t>Assess employee contract structure</a:t>
            </a:r>
          </a:p>
          <a:p>
            <a:pPr marL="908634" lvl="2" indent="-285750">
              <a:spcBef>
                <a:spcPts val="600"/>
              </a:spcBef>
              <a:buFont typeface="Century Gothic" panose="020B0502020202020204" pitchFamily="34" charset="0"/>
              <a:buChar char="―"/>
            </a:pPr>
            <a:r>
              <a:rPr lang="en-US" dirty="0"/>
              <a:t>Assess contracts for details such non-competes for key team members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17</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Segoe UI" panose="020B0502040204020203" pitchFamily="34" charset="0"/>
                <a:cs typeface="Segoe UI" panose="020B0502040204020203" pitchFamily="34" charset="0"/>
              </a:rPr>
              <a:t>Organization structure</a:t>
            </a:r>
          </a:p>
        </p:txBody>
      </p:sp>
    </p:spTree>
    <p:extLst>
      <p:ext uri="{BB962C8B-B14F-4D97-AF65-F5344CB8AC3E}">
        <p14:creationId xmlns:p14="http://schemas.microsoft.com/office/powerpoint/2010/main" val="979566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13069A8A-F7A6-43DC-885B-80B7C0A750CF}"/>
              </a:ext>
            </a:extLst>
          </p:cNvPr>
          <p:cNvSpPr txBox="1">
            <a:spLocks/>
          </p:cNvSpPr>
          <p:nvPr/>
        </p:nvSpPr>
        <p:spPr>
          <a:xfrm>
            <a:off x="472440" y="1143000"/>
            <a:ext cx="8961120" cy="5410200"/>
          </a:xfrm>
          <a:prstGeom prst="rect">
            <a:avLst/>
          </a:prstGeom>
          <a:solidFill>
            <a:schemeClr val="bg1">
              <a:lumMod val="95000"/>
            </a:schemeClr>
          </a:solidFill>
          <a:ln>
            <a:solidFill>
              <a:srgbClr val="00B0F0"/>
            </a:solidFill>
          </a:ln>
        </p:spPr>
        <p:txBody>
          <a:bodyPr vert="horz" lIns="0" tIns="47886" rIns="0" bIns="47886" rtlCol="0">
            <a:normAutofit/>
          </a:bodyPr>
          <a:lst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a:spcBef>
                <a:spcPts val="600"/>
              </a:spcBef>
            </a:pPr>
            <a:endParaRPr lang="en-GB" sz="1400" dirty="0"/>
          </a:p>
          <a:p>
            <a:pPr marL="429768" lvl="1" indent="-219456">
              <a:lnSpc>
                <a:spcPct val="100000"/>
              </a:lnSpc>
              <a:spcBef>
                <a:spcPts val="600"/>
              </a:spcBef>
            </a:pPr>
            <a:r>
              <a:rPr lang="en-US" sz="1400" dirty="0"/>
              <a:t>Give a track </a:t>
            </a:r>
            <a:r>
              <a:rPr lang="en-GB" sz="1400" dirty="0"/>
              <a:t>record of the management team as a whole – success relative to industry, and success in meeting its own goals</a:t>
            </a:r>
            <a:endParaRPr lang="en-US" sz="1400" dirty="0"/>
          </a:p>
          <a:p>
            <a:pPr marL="429768" lvl="1" indent="-219456">
              <a:lnSpc>
                <a:spcPct val="100000"/>
              </a:lnSpc>
              <a:spcBef>
                <a:spcPts val="600"/>
              </a:spcBef>
            </a:pPr>
            <a:r>
              <a:rPr lang="en-US" sz="1400" dirty="0"/>
              <a:t>Provide brief on top management team including founders and C-suite’s prior experience and specialization, educational background, any accolades, and their time within the business</a:t>
            </a:r>
          </a:p>
          <a:p>
            <a:pPr marL="429768" lvl="1" indent="-219456">
              <a:lnSpc>
                <a:spcPct val="100000"/>
              </a:lnSpc>
              <a:spcBef>
                <a:spcPts val="600"/>
              </a:spcBef>
            </a:pPr>
            <a:r>
              <a:rPr lang="en-US" sz="1400" dirty="0"/>
              <a:t>Outline any key managers supporting the top leadership team in various departments including a brief on their growth within the company, relevant prior experience, and educational background</a:t>
            </a:r>
          </a:p>
          <a:p>
            <a:pPr marL="429768" lvl="1" indent="-219456">
              <a:lnSpc>
                <a:spcPct val="100000"/>
              </a:lnSpc>
              <a:spcBef>
                <a:spcPts val="600"/>
              </a:spcBef>
            </a:pPr>
            <a:r>
              <a:rPr lang="en-GB" sz="1400" dirty="0"/>
              <a:t>Get a feel of how respected the CEO/entrepreneur is within the company</a:t>
            </a:r>
          </a:p>
          <a:p>
            <a:pPr marL="429768" lvl="1" indent="-219456">
              <a:lnSpc>
                <a:spcPct val="100000"/>
              </a:lnSpc>
              <a:spcBef>
                <a:spcPts val="600"/>
              </a:spcBef>
            </a:pPr>
            <a:r>
              <a:rPr lang="en-GB" sz="1400" dirty="0"/>
              <a:t>Outline the Board’s experience, powers and involvement, assessing their relevance in developing and implementing strategy and their effectiveness in providing oversight</a:t>
            </a:r>
          </a:p>
          <a:p>
            <a:pPr marL="429768" lvl="1" indent="-219456">
              <a:lnSpc>
                <a:spcPct val="100000"/>
              </a:lnSpc>
              <a:spcBef>
                <a:spcPts val="600"/>
              </a:spcBef>
            </a:pPr>
            <a:r>
              <a:rPr lang="en-US" sz="1400" dirty="0"/>
              <a:t>Outline the company’s succession plan</a:t>
            </a:r>
          </a:p>
          <a:p>
            <a:pPr marL="429768" lvl="1" indent="-219456">
              <a:lnSpc>
                <a:spcPct val="100000"/>
              </a:lnSpc>
              <a:spcBef>
                <a:spcPts val="600"/>
              </a:spcBef>
            </a:pPr>
            <a:r>
              <a:rPr lang="en-US" sz="1400" dirty="0"/>
              <a:t>Assess level of management’s autonomy, and effectiveness of decision-making processes in management including a Responsibility Assessment (RACI) matrix</a:t>
            </a:r>
          </a:p>
          <a:p>
            <a:pPr marL="429768" lvl="1" indent="-219456">
              <a:spcBef>
                <a:spcPts val="600"/>
              </a:spcBef>
            </a:pPr>
            <a:endParaRPr lang="en-US" sz="1400" dirty="0"/>
          </a:p>
        </p:txBody>
      </p:sp>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management’s mindset and track record, and determine if the team is suited to drive further growth (I)</a:t>
            </a:r>
            <a:endParaRPr lang="en-US" i="1" dirty="0"/>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18</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Management</a:t>
            </a:r>
          </a:p>
        </p:txBody>
      </p:sp>
    </p:spTree>
    <p:extLst>
      <p:ext uri="{BB962C8B-B14F-4D97-AF65-F5344CB8AC3E}">
        <p14:creationId xmlns:p14="http://schemas.microsoft.com/office/powerpoint/2010/main" val="478388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7F971C-8B58-4B2B-8150-DEF9734D6E1A}"/>
              </a:ext>
            </a:extLst>
          </p:cNvPr>
          <p:cNvSpPr>
            <a:spLocks noGrp="1"/>
          </p:cNvSpPr>
          <p:nvPr>
            <p:ph type="title"/>
          </p:nvPr>
        </p:nvSpPr>
        <p:spPr/>
        <p:txBody>
          <a:bodyPr/>
          <a:lstStyle/>
          <a:p>
            <a:r>
              <a:rPr lang="en-US" dirty="0">
                <a:solidFill>
                  <a:schemeClr val="tx1">
                    <a:lumMod val="50000"/>
                  </a:schemeClr>
                </a:solidFill>
              </a:rPr>
              <a:t>This report is intended to provide guidelines on due diligence to facilitate decision making by investors</a:t>
            </a:r>
          </a:p>
        </p:txBody>
      </p:sp>
      <p:sp>
        <p:nvSpPr>
          <p:cNvPr id="5" name="Slide Number Placeholder 4">
            <a:extLst>
              <a:ext uri="{FF2B5EF4-FFF2-40B4-BE49-F238E27FC236}">
                <a16:creationId xmlns:a16="http://schemas.microsoft.com/office/drawing/2014/main" id="{3C7131AF-B705-4527-AD8E-A529AA152350}"/>
              </a:ext>
            </a:extLst>
          </p:cNvPr>
          <p:cNvSpPr>
            <a:spLocks noGrp="1"/>
          </p:cNvSpPr>
          <p:nvPr>
            <p:ph type="sldNum" sz="quarter" idx="4"/>
          </p:nvPr>
        </p:nvSpPr>
        <p:spPr/>
        <p:txBody>
          <a:bodyPr/>
          <a:lstStyle/>
          <a:p>
            <a:fld id="{152A6E9F-401A-4EA2-ABE4-0F2E90910348}" type="slidenum">
              <a:rPr lang="en-US" smtClean="0"/>
              <a:pPr/>
              <a:t>1</a:t>
            </a:fld>
            <a:endParaRPr lang="en-US" dirty="0"/>
          </a:p>
        </p:txBody>
      </p:sp>
      <p:sp>
        <p:nvSpPr>
          <p:cNvPr id="30" name="Rectangle 29">
            <a:extLst>
              <a:ext uri="{FF2B5EF4-FFF2-40B4-BE49-F238E27FC236}">
                <a16:creationId xmlns:a16="http://schemas.microsoft.com/office/drawing/2014/main" id="{11D70465-5680-4D16-BA77-C0DE4FF1DC5D}"/>
              </a:ext>
            </a:extLst>
          </p:cNvPr>
          <p:cNvSpPr/>
          <p:nvPr/>
        </p:nvSpPr>
        <p:spPr>
          <a:xfrm>
            <a:off x="489769" y="1250522"/>
            <a:ext cx="8926461" cy="3184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35" name="Text Placeholder 5">
            <a:extLst>
              <a:ext uri="{FF2B5EF4-FFF2-40B4-BE49-F238E27FC236}">
                <a16:creationId xmlns:a16="http://schemas.microsoft.com/office/drawing/2014/main" id="{D8DF391D-460C-4BE8-BB00-2D9EE0895647}"/>
              </a:ext>
            </a:extLst>
          </p:cNvPr>
          <p:cNvSpPr txBox="1">
            <a:spLocks/>
          </p:cNvSpPr>
          <p:nvPr/>
        </p:nvSpPr>
        <p:spPr>
          <a:xfrm>
            <a:off x="473075" y="1807096"/>
            <a:ext cx="8959850" cy="59260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47886" rIns="0" bIns="47886" rtlCol="0" anchor="t">
            <a:normAutofit/>
          </a:bodyPr>
          <a:lstStyle>
            <a:lvl1pPr marL="0" indent="0" algn="l" defTabSz="957706" rtl="0" eaLnBrk="1" latinLnBrk="0" hangingPunct="1">
              <a:spcBef>
                <a:spcPct val="20000"/>
              </a:spcBef>
              <a:buFontTx/>
              <a:buNone/>
              <a:defRPr sz="1500" b="1" kern="1200">
                <a:solidFill>
                  <a:schemeClr val="lt1"/>
                </a:solidFill>
                <a:latin typeface="+mn-lt"/>
                <a:ea typeface="+mn-ea"/>
                <a:cs typeface="+mn-cs"/>
              </a:defRPr>
            </a:lvl1pPr>
            <a:lvl2pPr marL="427152"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2pPr>
            <a:lvl3pPr marL="839724"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9pPr>
          </a:lstStyle>
          <a:p>
            <a:pPr marL="66294"/>
            <a:r>
              <a:rPr lang="en-US" dirty="0">
                <a:solidFill>
                  <a:schemeClr val="tx1">
                    <a:lumMod val="50000"/>
                  </a:schemeClr>
                </a:solidFill>
              </a:rPr>
              <a:t>Provided in this document are guidelines and templates for financial and operational due diligence, including transaction and post investment support considerations</a:t>
            </a:r>
          </a:p>
        </p:txBody>
      </p:sp>
      <p:grpSp>
        <p:nvGrpSpPr>
          <p:cNvPr id="17" name="Group 16">
            <a:extLst>
              <a:ext uri="{FF2B5EF4-FFF2-40B4-BE49-F238E27FC236}">
                <a16:creationId xmlns:a16="http://schemas.microsoft.com/office/drawing/2014/main" id="{44F431B8-D61B-480B-9977-0B4F0DEAAF35}"/>
              </a:ext>
            </a:extLst>
          </p:cNvPr>
          <p:cNvGrpSpPr/>
          <p:nvPr/>
        </p:nvGrpSpPr>
        <p:grpSpPr>
          <a:xfrm>
            <a:off x="614043" y="2637789"/>
            <a:ext cx="8754724" cy="844511"/>
            <a:chOff x="614043" y="2471735"/>
            <a:chExt cx="8754724" cy="844511"/>
          </a:xfrm>
        </p:grpSpPr>
        <p:pic>
          <p:nvPicPr>
            <p:cNvPr id="9" name="Picture 2" descr="https://static.thenounproject.com/png/1109816-200.png">
              <a:extLst>
                <a:ext uri="{FF2B5EF4-FFF2-40B4-BE49-F238E27FC236}">
                  <a16:creationId xmlns:a16="http://schemas.microsoft.com/office/drawing/2014/main" id="{D54CBD61-521D-4695-8A2F-37270B7D4715}"/>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614043" y="2597688"/>
              <a:ext cx="592604" cy="592604"/>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9A17B424-2285-4FF6-AA6D-A2932F951FC7}"/>
                </a:ext>
              </a:extLst>
            </p:cNvPr>
            <p:cNvSpPr/>
            <p:nvPr/>
          </p:nvSpPr>
          <p:spPr>
            <a:xfrm>
              <a:off x="1460740" y="2471735"/>
              <a:ext cx="7908027" cy="84451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6294"/>
              <a:r>
                <a:rPr lang="en-US" sz="1500" dirty="0">
                  <a:solidFill>
                    <a:schemeClr val="tx1">
                      <a:lumMod val="50000"/>
                    </a:schemeClr>
                  </a:solidFill>
                </a:rPr>
                <a:t>“Discussion topics” provided for each topic refer to standard aspects of the business that due diligence teams analyze to understand company operations, risks and opportunities</a:t>
              </a:r>
            </a:p>
          </p:txBody>
        </p:sp>
      </p:grpSp>
      <p:grpSp>
        <p:nvGrpSpPr>
          <p:cNvPr id="14" name="Group 13">
            <a:extLst>
              <a:ext uri="{FF2B5EF4-FFF2-40B4-BE49-F238E27FC236}">
                <a16:creationId xmlns:a16="http://schemas.microsoft.com/office/drawing/2014/main" id="{99A705CE-0CB7-4FDF-94F8-F64C43D37E08}"/>
              </a:ext>
            </a:extLst>
          </p:cNvPr>
          <p:cNvGrpSpPr/>
          <p:nvPr/>
        </p:nvGrpSpPr>
        <p:grpSpPr>
          <a:xfrm>
            <a:off x="614043" y="3720389"/>
            <a:ext cx="8754724" cy="844511"/>
            <a:chOff x="614043" y="3440598"/>
            <a:chExt cx="8754724" cy="844511"/>
          </a:xfrm>
        </p:grpSpPr>
        <p:pic>
          <p:nvPicPr>
            <p:cNvPr id="16" name="Picture 2" descr="Related image">
              <a:extLst>
                <a:ext uri="{FF2B5EF4-FFF2-40B4-BE49-F238E27FC236}">
                  <a16:creationId xmlns:a16="http://schemas.microsoft.com/office/drawing/2014/main" id="{C4884413-7CAE-49DD-A4DD-894F9781B489}"/>
                </a:ext>
              </a:extLst>
            </p:cNvPr>
            <p:cNvPicPr>
              <a:picLocks noChangeAspect="1" noChangeArrowheads="1"/>
            </p:cNvPicPr>
            <p:nvPr/>
          </p:nvPicPr>
          <p:blipFill>
            <a:blip r:embed="rId3">
              <a:grayscl/>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14043" y="3566551"/>
              <a:ext cx="532338" cy="592604"/>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33D5556A-BF4E-4E98-870A-431C12A5DDF8}"/>
                </a:ext>
              </a:extLst>
            </p:cNvPr>
            <p:cNvSpPr/>
            <p:nvPr/>
          </p:nvSpPr>
          <p:spPr>
            <a:xfrm>
              <a:off x="1460740" y="3440598"/>
              <a:ext cx="7908027" cy="84451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6294"/>
              <a:r>
                <a:rPr lang="en-US" sz="1500" dirty="0">
                  <a:solidFill>
                    <a:schemeClr val="tx1">
                      <a:lumMod val="50000"/>
                    </a:schemeClr>
                  </a:solidFill>
                </a:rPr>
                <a:t>“Deep dive” topics are provided for further due diligence depending on any key investor concerns following earlier screening</a:t>
              </a:r>
            </a:p>
          </p:txBody>
        </p:sp>
      </p:grpSp>
      <p:grpSp>
        <p:nvGrpSpPr>
          <p:cNvPr id="13" name="Group 12">
            <a:extLst>
              <a:ext uri="{FF2B5EF4-FFF2-40B4-BE49-F238E27FC236}">
                <a16:creationId xmlns:a16="http://schemas.microsoft.com/office/drawing/2014/main" id="{2AE5DE59-911A-413C-B71C-CECD809343EB}"/>
              </a:ext>
            </a:extLst>
          </p:cNvPr>
          <p:cNvGrpSpPr/>
          <p:nvPr/>
        </p:nvGrpSpPr>
        <p:grpSpPr>
          <a:xfrm>
            <a:off x="590893" y="4802989"/>
            <a:ext cx="8777874" cy="844511"/>
            <a:chOff x="590893" y="4715887"/>
            <a:chExt cx="8777874" cy="844511"/>
          </a:xfrm>
        </p:grpSpPr>
        <p:pic>
          <p:nvPicPr>
            <p:cNvPr id="1028" name="Picture 4" descr="Image result for think bulb icon nounproject">
              <a:extLst>
                <a:ext uri="{FF2B5EF4-FFF2-40B4-BE49-F238E27FC236}">
                  <a16:creationId xmlns:a16="http://schemas.microsoft.com/office/drawing/2014/main" id="{FE2DFBC1-44FA-4628-8682-111B7F1BD4C7}"/>
                </a:ext>
              </a:extLst>
            </p:cNvPr>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590893" y="4766743"/>
              <a:ext cx="742799" cy="742799"/>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D63AE37F-BB6F-4B3A-8FA3-F8DCB07733B4}"/>
                </a:ext>
              </a:extLst>
            </p:cNvPr>
            <p:cNvSpPr/>
            <p:nvPr/>
          </p:nvSpPr>
          <p:spPr>
            <a:xfrm>
              <a:off x="1460740" y="4715887"/>
              <a:ext cx="7908027" cy="84451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6294"/>
              <a:r>
                <a:rPr lang="en-US" sz="1500" dirty="0">
                  <a:solidFill>
                    <a:schemeClr val="tx1">
                      <a:lumMod val="50000"/>
                    </a:schemeClr>
                  </a:solidFill>
                </a:rPr>
                <a:t>“Sample slide layouts” are example slides to show how findings and assessments can be discussed in the due diligence report</a:t>
              </a:r>
              <a:endParaRPr lang="en-US" sz="1500" i="1" dirty="0">
                <a:solidFill>
                  <a:schemeClr val="tx1">
                    <a:lumMod val="50000"/>
                  </a:schemeClr>
                </a:solidFill>
              </a:endParaRPr>
            </a:p>
          </p:txBody>
        </p:sp>
      </p:grpSp>
    </p:spTree>
    <p:extLst>
      <p:ext uri="{BB962C8B-B14F-4D97-AF65-F5344CB8AC3E}">
        <p14:creationId xmlns:p14="http://schemas.microsoft.com/office/powerpoint/2010/main" val="1726491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management’s mindset and track record, and determine if the team is suited to drive further growth (II)</a:t>
            </a:r>
            <a:endParaRPr lang="en-US" i="1" dirty="0"/>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4363524"/>
          </a:xfrm>
          <a:solidFill>
            <a:schemeClr val="bg1">
              <a:lumMod val="95000"/>
            </a:schemeClr>
          </a:solidFill>
          <a:ln>
            <a:solidFill>
              <a:srgbClr val="00B0F0"/>
            </a:solidFill>
          </a:ln>
        </p:spPr>
        <p:txBody>
          <a:bodyPr>
            <a:noAutofit/>
          </a:bodyPr>
          <a:lstStyle/>
          <a:p>
            <a:pPr marL="429768" lvl="1" indent="-219456">
              <a:lnSpc>
                <a:spcPct val="90000"/>
              </a:lnSpc>
              <a:spcBef>
                <a:spcPts val="600"/>
              </a:spcBef>
            </a:pPr>
            <a:endParaRPr lang="en-GB" sz="1500" dirty="0"/>
          </a:p>
          <a:p>
            <a:pPr marL="210312" lvl="1" indent="0">
              <a:lnSpc>
                <a:spcPct val="110000"/>
              </a:lnSpc>
              <a:spcBef>
                <a:spcPts val="600"/>
              </a:spcBef>
              <a:buNone/>
            </a:pPr>
            <a:r>
              <a:rPr lang="en-US" sz="1500" b="1" dirty="0"/>
              <a:t>Deep dive:</a:t>
            </a:r>
          </a:p>
          <a:p>
            <a:pPr marL="429768" lvl="1" indent="-219456">
              <a:lnSpc>
                <a:spcPct val="110000"/>
              </a:lnSpc>
              <a:spcBef>
                <a:spcPts val="600"/>
              </a:spcBef>
            </a:pPr>
            <a:r>
              <a:rPr lang="en-US" sz="1500" dirty="0"/>
              <a:t>Determine management approach: entrepreneurial, authoritative or management by objectives</a:t>
            </a:r>
          </a:p>
          <a:p>
            <a:pPr marL="429768" lvl="1" indent="-219456">
              <a:lnSpc>
                <a:spcPct val="110000"/>
              </a:lnSpc>
              <a:spcBef>
                <a:spcPts val="600"/>
              </a:spcBef>
            </a:pPr>
            <a:r>
              <a:rPr lang="en-US" sz="1500" dirty="0"/>
              <a:t>Evaluate the extent of centralization or decentralization of authority</a:t>
            </a:r>
          </a:p>
          <a:p>
            <a:pPr marL="429768" lvl="1" indent="-219456">
              <a:lnSpc>
                <a:spcPct val="110000"/>
              </a:lnSpc>
              <a:spcBef>
                <a:spcPts val="600"/>
              </a:spcBef>
            </a:pPr>
            <a:r>
              <a:rPr lang="en-US" sz="1500" dirty="0"/>
              <a:t>Evaluate the culture created by management in the company</a:t>
            </a:r>
          </a:p>
          <a:p>
            <a:pPr marL="429768" lvl="1" indent="-219456">
              <a:lnSpc>
                <a:spcPct val="110000"/>
              </a:lnSpc>
              <a:spcBef>
                <a:spcPts val="600"/>
              </a:spcBef>
            </a:pPr>
            <a:r>
              <a:rPr lang="en-US" sz="1500" dirty="0"/>
              <a:t>Evaluate management competency, answering these key questions:</a:t>
            </a:r>
          </a:p>
          <a:p>
            <a:pPr marL="429768" lvl="1" indent="-219456">
              <a:lnSpc>
                <a:spcPct val="110000"/>
              </a:lnSpc>
              <a:spcBef>
                <a:spcPts val="600"/>
              </a:spcBef>
            </a:pPr>
            <a:r>
              <a:rPr lang="en-US" sz="1500" dirty="0"/>
              <a:t>Is there a competent and sufficient C-suite to drive operations?</a:t>
            </a:r>
          </a:p>
          <a:p>
            <a:pPr marL="429768" lvl="1" indent="-219456">
              <a:lnSpc>
                <a:spcPct val="110000"/>
              </a:lnSpc>
              <a:spcBef>
                <a:spcPts val="600"/>
              </a:spcBef>
            </a:pPr>
            <a:r>
              <a:rPr lang="en-US" sz="1500" dirty="0"/>
              <a:t>Is the CEO the right person to be leading the business today? In 5 years? </a:t>
            </a:r>
          </a:p>
          <a:p>
            <a:pPr marL="429768" lvl="1" indent="-219456">
              <a:lnSpc>
                <a:spcPct val="110000"/>
              </a:lnSpc>
              <a:spcBef>
                <a:spcPts val="600"/>
              </a:spcBef>
            </a:pPr>
            <a:r>
              <a:rPr lang="en-US" sz="1500" dirty="0"/>
              <a:t>Determine if the CEO is a leader, manager or both</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19</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Management</a:t>
            </a:r>
          </a:p>
        </p:txBody>
      </p:sp>
    </p:spTree>
    <p:extLst>
      <p:ext uri="{BB962C8B-B14F-4D97-AF65-F5344CB8AC3E}">
        <p14:creationId xmlns:p14="http://schemas.microsoft.com/office/powerpoint/2010/main" val="539843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Rectangle 327">
            <a:extLst>
              <a:ext uri="{FF2B5EF4-FFF2-40B4-BE49-F238E27FC236}">
                <a16:creationId xmlns:a16="http://schemas.microsoft.com/office/drawing/2014/main" id="{27890062-3A5A-4358-9CDB-4639B803C4E2}"/>
              </a:ext>
            </a:extLst>
          </p:cNvPr>
          <p:cNvSpPr/>
          <p:nvPr/>
        </p:nvSpPr>
        <p:spPr>
          <a:xfrm>
            <a:off x="466133" y="5162552"/>
            <a:ext cx="8961120" cy="141188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330" name="Text Placeholder 8">
            <a:extLst>
              <a:ext uri="{FF2B5EF4-FFF2-40B4-BE49-F238E27FC236}">
                <a16:creationId xmlns:a16="http://schemas.microsoft.com/office/drawing/2014/main" id="{824914C4-D372-4F61-8F99-CE9C94C220E1}"/>
              </a:ext>
            </a:extLst>
          </p:cNvPr>
          <p:cNvSpPr txBox="1">
            <a:spLocks/>
          </p:cNvSpPr>
          <p:nvPr/>
        </p:nvSpPr>
        <p:spPr>
          <a:xfrm>
            <a:off x="472440" y="5241295"/>
            <a:ext cx="8961119" cy="1312174"/>
          </a:xfrm>
          <a:prstGeom prst="rect">
            <a:avLst/>
          </a:prstGeom>
          <a:noFill/>
        </p:spPr>
        <p:txBody>
          <a:bodyP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dirty="0">
                <a:solidFill>
                  <a:schemeClr val="bg1">
                    <a:lumMod val="50000"/>
                  </a:schemeClr>
                </a:solidFill>
                <a:latin typeface="+mj-lt"/>
              </a:rPr>
              <a:t>Discuss key gaps within the team structure and any resulting red flags e.g.:</a:t>
            </a:r>
          </a:p>
          <a:p>
            <a:pPr lvl="1"/>
            <a:r>
              <a:rPr lang="en-US" i="1" dirty="0">
                <a:solidFill>
                  <a:schemeClr val="bg1">
                    <a:lumMod val="50000"/>
                  </a:schemeClr>
                </a:solidFill>
                <a:latin typeface="+mj-lt"/>
              </a:rPr>
              <a:t>e.g. Production Manager role is currently vacant, with production currently being overseen by the COO, who lacks necessary expertise in Production</a:t>
            </a:r>
            <a:endParaRPr lang="en-US" dirty="0">
              <a:solidFill>
                <a:schemeClr val="bg1">
                  <a:lumMod val="50000"/>
                </a:schemeClr>
              </a:solidFill>
              <a:latin typeface="+mj-lt"/>
            </a:endParaRPr>
          </a:p>
          <a:p>
            <a:pPr lvl="1"/>
            <a:r>
              <a:rPr lang="en-US" i="1" dirty="0">
                <a:solidFill>
                  <a:schemeClr val="bg1">
                    <a:lumMod val="50000"/>
                  </a:schemeClr>
                </a:solidFill>
                <a:latin typeface="+mj-lt"/>
              </a:rPr>
              <a:t>Its unclear how shared resources are managed in the organization, as is the case with the Production Analyst who reports to both the COO and Logistics Manager</a:t>
            </a:r>
          </a:p>
        </p:txBody>
      </p:sp>
      <p:sp>
        <p:nvSpPr>
          <p:cNvPr id="3" name="Title 2">
            <a:extLst>
              <a:ext uri="{FF2B5EF4-FFF2-40B4-BE49-F238E27FC236}">
                <a16:creationId xmlns:a16="http://schemas.microsoft.com/office/drawing/2014/main" id="{4A91AE3D-F7EE-42FA-AA71-059BCFD31BAA}"/>
              </a:ext>
            </a:extLst>
          </p:cNvPr>
          <p:cNvSpPr>
            <a:spLocks noGrp="1"/>
          </p:cNvSpPr>
          <p:nvPr>
            <p:ph type="title"/>
          </p:nvPr>
        </p:nvSpPr>
        <p:spPr/>
        <p:txBody>
          <a:bodyPr/>
          <a:lstStyle/>
          <a:p>
            <a:r>
              <a:rPr lang="en-US" i="1" dirty="0">
                <a:solidFill>
                  <a:schemeClr val="bg1">
                    <a:lumMod val="65000"/>
                  </a:schemeClr>
                </a:solidFill>
              </a:rPr>
              <a:t>Sample slide layout:</a:t>
            </a:r>
            <a:r>
              <a:rPr lang="en-US" dirty="0">
                <a:solidFill>
                  <a:schemeClr val="bg1">
                    <a:lumMod val="65000"/>
                  </a:schemeClr>
                </a:solidFill>
              </a:rPr>
              <a:t> [Overview of company organogram, calling out total headcount and highlighting key gaps]</a:t>
            </a:r>
          </a:p>
        </p:txBody>
      </p:sp>
      <p:sp>
        <p:nvSpPr>
          <p:cNvPr id="5" name="Slide Number Placeholder 4">
            <a:extLst>
              <a:ext uri="{FF2B5EF4-FFF2-40B4-BE49-F238E27FC236}">
                <a16:creationId xmlns:a16="http://schemas.microsoft.com/office/drawing/2014/main" id="{A242C382-4E4F-48E1-8DE0-35010A2CFD58}"/>
              </a:ext>
            </a:extLst>
          </p:cNvPr>
          <p:cNvSpPr>
            <a:spLocks noGrp="1"/>
          </p:cNvSpPr>
          <p:nvPr>
            <p:ph type="sldNum" sz="quarter" idx="4"/>
          </p:nvPr>
        </p:nvSpPr>
        <p:spPr/>
        <p:txBody>
          <a:bodyPr/>
          <a:lstStyle/>
          <a:p>
            <a:fld id="{152A6E9F-401A-4EA2-ABE4-0F2E90910348}" type="slidenum">
              <a:rPr lang="en-US" smtClean="0"/>
              <a:pPr/>
              <a:t>20</a:t>
            </a:fld>
            <a:endParaRPr lang="en-US" dirty="0"/>
          </a:p>
        </p:txBody>
      </p:sp>
      <p:sp>
        <p:nvSpPr>
          <p:cNvPr id="8" name="Rectangle 7">
            <a:extLst>
              <a:ext uri="{FF2B5EF4-FFF2-40B4-BE49-F238E27FC236}">
                <a16:creationId xmlns:a16="http://schemas.microsoft.com/office/drawing/2014/main" id="{738D4B94-EAD5-489F-A30E-0B8B83670A7A}"/>
              </a:ext>
            </a:extLst>
          </p:cNvPr>
          <p:cNvSpPr/>
          <p:nvPr/>
        </p:nvSpPr>
        <p:spPr>
          <a:xfrm>
            <a:off x="4447768" y="1133498"/>
            <a:ext cx="1540247" cy="472673"/>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Managing Director/ CEO</a:t>
            </a:r>
          </a:p>
        </p:txBody>
      </p:sp>
      <p:sp>
        <p:nvSpPr>
          <p:cNvPr id="10" name="Rectangle 9">
            <a:extLst>
              <a:ext uri="{FF2B5EF4-FFF2-40B4-BE49-F238E27FC236}">
                <a16:creationId xmlns:a16="http://schemas.microsoft.com/office/drawing/2014/main" id="{30B947C0-A035-4F2D-87BB-05BD8E17039D}"/>
              </a:ext>
            </a:extLst>
          </p:cNvPr>
          <p:cNvSpPr/>
          <p:nvPr/>
        </p:nvSpPr>
        <p:spPr>
          <a:xfrm>
            <a:off x="3063714" y="1888163"/>
            <a:ext cx="1635612" cy="472673"/>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Chief Operations Officer</a:t>
            </a:r>
          </a:p>
        </p:txBody>
      </p:sp>
      <p:sp>
        <p:nvSpPr>
          <p:cNvPr id="21" name="Rectangle 20">
            <a:extLst>
              <a:ext uri="{FF2B5EF4-FFF2-40B4-BE49-F238E27FC236}">
                <a16:creationId xmlns:a16="http://schemas.microsoft.com/office/drawing/2014/main" id="{4E3DEAE0-37C5-4DD9-BE1E-4D0E129B308E}"/>
              </a:ext>
            </a:extLst>
          </p:cNvPr>
          <p:cNvSpPr/>
          <p:nvPr/>
        </p:nvSpPr>
        <p:spPr>
          <a:xfrm>
            <a:off x="5660309" y="2616208"/>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[Production Analyst]</a:t>
            </a:r>
          </a:p>
        </p:txBody>
      </p:sp>
      <p:sp>
        <p:nvSpPr>
          <p:cNvPr id="23" name="Rectangle 22">
            <a:extLst>
              <a:ext uri="{FF2B5EF4-FFF2-40B4-BE49-F238E27FC236}">
                <a16:creationId xmlns:a16="http://schemas.microsoft.com/office/drawing/2014/main" id="{584F424E-C35D-4436-9A86-19EC1E0565C7}"/>
              </a:ext>
            </a:extLst>
          </p:cNvPr>
          <p:cNvSpPr/>
          <p:nvPr/>
        </p:nvSpPr>
        <p:spPr>
          <a:xfrm>
            <a:off x="641142" y="2616208"/>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25" name="Rectangle 24">
            <a:extLst>
              <a:ext uri="{FF2B5EF4-FFF2-40B4-BE49-F238E27FC236}">
                <a16:creationId xmlns:a16="http://schemas.microsoft.com/office/drawing/2014/main" id="{9A44B707-51A2-4415-A33C-D9E62D533DE7}"/>
              </a:ext>
            </a:extLst>
          </p:cNvPr>
          <p:cNvSpPr/>
          <p:nvPr/>
        </p:nvSpPr>
        <p:spPr>
          <a:xfrm>
            <a:off x="806490" y="1888163"/>
            <a:ext cx="1635612" cy="472673"/>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Finance Manager</a:t>
            </a:r>
          </a:p>
        </p:txBody>
      </p:sp>
      <p:sp>
        <p:nvSpPr>
          <p:cNvPr id="27" name="Rectangle 26">
            <a:extLst>
              <a:ext uri="{FF2B5EF4-FFF2-40B4-BE49-F238E27FC236}">
                <a16:creationId xmlns:a16="http://schemas.microsoft.com/office/drawing/2014/main" id="{00AA684D-6FA7-4AD6-BB2B-FA8F61A422C8}"/>
              </a:ext>
            </a:extLst>
          </p:cNvPr>
          <p:cNvSpPr/>
          <p:nvPr/>
        </p:nvSpPr>
        <p:spPr>
          <a:xfrm>
            <a:off x="2334912" y="2616208"/>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Manager</a:t>
            </a:r>
          </a:p>
        </p:txBody>
      </p:sp>
      <p:sp>
        <p:nvSpPr>
          <p:cNvPr id="28" name="Rectangle 27">
            <a:extLst>
              <a:ext uri="{FF2B5EF4-FFF2-40B4-BE49-F238E27FC236}">
                <a16:creationId xmlns:a16="http://schemas.microsoft.com/office/drawing/2014/main" id="{A08673AA-6A16-40C8-B2AB-620A67944221}"/>
              </a:ext>
            </a:extLst>
          </p:cNvPr>
          <p:cNvSpPr/>
          <p:nvPr/>
        </p:nvSpPr>
        <p:spPr>
          <a:xfrm>
            <a:off x="3879790" y="2616208"/>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Manager</a:t>
            </a:r>
          </a:p>
        </p:txBody>
      </p:sp>
      <p:sp>
        <p:nvSpPr>
          <p:cNvPr id="12" name="Rectangle 11">
            <a:extLst>
              <a:ext uri="{FF2B5EF4-FFF2-40B4-BE49-F238E27FC236}">
                <a16:creationId xmlns:a16="http://schemas.microsoft.com/office/drawing/2014/main" id="{FB6394D9-89D4-4119-8BE9-DF05E9F48C1D}"/>
              </a:ext>
            </a:extLst>
          </p:cNvPr>
          <p:cNvSpPr/>
          <p:nvPr/>
        </p:nvSpPr>
        <p:spPr>
          <a:xfrm>
            <a:off x="7648088" y="1888163"/>
            <a:ext cx="1635612" cy="472673"/>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Logistics Manager</a:t>
            </a:r>
          </a:p>
        </p:txBody>
      </p:sp>
      <p:sp>
        <p:nvSpPr>
          <p:cNvPr id="13" name="Rectangle 12">
            <a:extLst>
              <a:ext uri="{FF2B5EF4-FFF2-40B4-BE49-F238E27FC236}">
                <a16:creationId xmlns:a16="http://schemas.microsoft.com/office/drawing/2014/main" id="{FCFA5F66-7088-4716-B808-AE6FC03AE1B5}"/>
              </a:ext>
            </a:extLst>
          </p:cNvPr>
          <p:cNvSpPr/>
          <p:nvPr/>
        </p:nvSpPr>
        <p:spPr>
          <a:xfrm>
            <a:off x="7445026" y="2616208"/>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 name="Rectangle 10">
            <a:extLst>
              <a:ext uri="{FF2B5EF4-FFF2-40B4-BE49-F238E27FC236}">
                <a16:creationId xmlns:a16="http://schemas.microsoft.com/office/drawing/2014/main" id="{2C36F8E0-93B2-4291-9343-C37722240890}"/>
              </a:ext>
            </a:extLst>
          </p:cNvPr>
          <p:cNvSpPr/>
          <p:nvPr/>
        </p:nvSpPr>
        <p:spPr>
          <a:xfrm>
            <a:off x="5508592" y="1888163"/>
            <a:ext cx="1635612" cy="472673"/>
          </a:xfrm>
          <a:prstGeom prst="rect">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i="1" dirty="0">
                <a:solidFill>
                  <a:schemeClr val="bg1"/>
                </a:solidFill>
              </a:rPr>
              <a:t>Production Manager</a:t>
            </a:r>
          </a:p>
        </p:txBody>
      </p:sp>
      <p:sp>
        <p:nvSpPr>
          <p:cNvPr id="113" name="Rectangle 112">
            <a:extLst>
              <a:ext uri="{FF2B5EF4-FFF2-40B4-BE49-F238E27FC236}">
                <a16:creationId xmlns:a16="http://schemas.microsoft.com/office/drawing/2014/main" id="{C3EA25E4-2FDD-4FFE-8A59-D961D566E15A}"/>
              </a:ext>
            </a:extLst>
          </p:cNvPr>
          <p:cNvSpPr/>
          <p:nvPr/>
        </p:nvSpPr>
        <p:spPr>
          <a:xfrm>
            <a:off x="5660309" y="3088270"/>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4" name="Rectangle 113">
            <a:extLst>
              <a:ext uri="{FF2B5EF4-FFF2-40B4-BE49-F238E27FC236}">
                <a16:creationId xmlns:a16="http://schemas.microsoft.com/office/drawing/2014/main" id="{376C9BB3-5421-4453-9867-9638D43AC57F}"/>
              </a:ext>
            </a:extLst>
          </p:cNvPr>
          <p:cNvSpPr/>
          <p:nvPr/>
        </p:nvSpPr>
        <p:spPr>
          <a:xfrm>
            <a:off x="641142" y="3088270"/>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5" name="Rectangle 114">
            <a:extLst>
              <a:ext uri="{FF2B5EF4-FFF2-40B4-BE49-F238E27FC236}">
                <a16:creationId xmlns:a16="http://schemas.microsoft.com/office/drawing/2014/main" id="{F9937063-4350-4DEC-BF35-C28BEADF239A}"/>
              </a:ext>
            </a:extLst>
          </p:cNvPr>
          <p:cNvSpPr/>
          <p:nvPr/>
        </p:nvSpPr>
        <p:spPr>
          <a:xfrm>
            <a:off x="2334912" y="3088270"/>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6" name="Rectangle 115">
            <a:extLst>
              <a:ext uri="{FF2B5EF4-FFF2-40B4-BE49-F238E27FC236}">
                <a16:creationId xmlns:a16="http://schemas.microsoft.com/office/drawing/2014/main" id="{09FB072F-4E6A-4D64-9DAE-D410CBC06923}"/>
              </a:ext>
            </a:extLst>
          </p:cNvPr>
          <p:cNvSpPr/>
          <p:nvPr/>
        </p:nvSpPr>
        <p:spPr>
          <a:xfrm>
            <a:off x="3879790" y="3088270"/>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7" name="Rectangle 116">
            <a:extLst>
              <a:ext uri="{FF2B5EF4-FFF2-40B4-BE49-F238E27FC236}">
                <a16:creationId xmlns:a16="http://schemas.microsoft.com/office/drawing/2014/main" id="{B86F6B4C-F823-4CDF-B9A2-917C9C239A46}"/>
              </a:ext>
            </a:extLst>
          </p:cNvPr>
          <p:cNvSpPr/>
          <p:nvPr/>
        </p:nvSpPr>
        <p:spPr>
          <a:xfrm>
            <a:off x="7445026" y="3088270"/>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8" name="Rectangle 117">
            <a:extLst>
              <a:ext uri="{FF2B5EF4-FFF2-40B4-BE49-F238E27FC236}">
                <a16:creationId xmlns:a16="http://schemas.microsoft.com/office/drawing/2014/main" id="{36046FAC-4496-4BE9-9565-5290E1783109}"/>
              </a:ext>
            </a:extLst>
          </p:cNvPr>
          <p:cNvSpPr/>
          <p:nvPr/>
        </p:nvSpPr>
        <p:spPr>
          <a:xfrm>
            <a:off x="5660309" y="3560331"/>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19" name="Rectangle 118">
            <a:extLst>
              <a:ext uri="{FF2B5EF4-FFF2-40B4-BE49-F238E27FC236}">
                <a16:creationId xmlns:a16="http://schemas.microsoft.com/office/drawing/2014/main" id="{CE96E189-9D1C-4CBC-B794-5705E171E84D}"/>
              </a:ext>
            </a:extLst>
          </p:cNvPr>
          <p:cNvSpPr/>
          <p:nvPr/>
        </p:nvSpPr>
        <p:spPr>
          <a:xfrm>
            <a:off x="641142" y="3560331"/>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20" name="Rectangle 119">
            <a:extLst>
              <a:ext uri="{FF2B5EF4-FFF2-40B4-BE49-F238E27FC236}">
                <a16:creationId xmlns:a16="http://schemas.microsoft.com/office/drawing/2014/main" id="{4E7D6E5C-1E08-4D9B-BBAB-1EE61021F787}"/>
              </a:ext>
            </a:extLst>
          </p:cNvPr>
          <p:cNvSpPr/>
          <p:nvPr/>
        </p:nvSpPr>
        <p:spPr>
          <a:xfrm>
            <a:off x="2334912" y="3560331"/>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21" name="Rectangle 120">
            <a:extLst>
              <a:ext uri="{FF2B5EF4-FFF2-40B4-BE49-F238E27FC236}">
                <a16:creationId xmlns:a16="http://schemas.microsoft.com/office/drawing/2014/main" id="{79E03825-F0F6-493F-B557-FEB2AF6C0934}"/>
              </a:ext>
            </a:extLst>
          </p:cNvPr>
          <p:cNvSpPr/>
          <p:nvPr/>
        </p:nvSpPr>
        <p:spPr>
          <a:xfrm>
            <a:off x="3879790" y="3560331"/>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sp>
        <p:nvSpPr>
          <p:cNvPr id="122" name="Rectangle 121">
            <a:extLst>
              <a:ext uri="{FF2B5EF4-FFF2-40B4-BE49-F238E27FC236}">
                <a16:creationId xmlns:a16="http://schemas.microsoft.com/office/drawing/2014/main" id="{50E2065C-C2F0-4781-A8CF-E036039689EA}"/>
              </a:ext>
            </a:extLst>
          </p:cNvPr>
          <p:cNvSpPr/>
          <p:nvPr/>
        </p:nvSpPr>
        <p:spPr>
          <a:xfrm>
            <a:off x="7445026" y="3560331"/>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cxnSp>
        <p:nvCxnSpPr>
          <p:cNvPr id="101" name="Connector: Elbow 100">
            <a:extLst>
              <a:ext uri="{FF2B5EF4-FFF2-40B4-BE49-F238E27FC236}">
                <a16:creationId xmlns:a16="http://schemas.microsoft.com/office/drawing/2014/main" id="{EB2B625C-E966-40B2-BA15-D8F50A12A4D6}"/>
              </a:ext>
            </a:extLst>
          </p:cNvPr>
          <p:cNvCxnSpPr>
            <a:cxnSpLocks/>
            <a:stCxn id="25" idx="2"/>
            <a:endCxn id="23" idx="1"/>
          </p:cNvCxnSpPr>
          <p:nvPr/>
        </p:nvCxnSpPr>
        <p:spPr>
          <a:xfrm rot="5400000">
            <a:off x="908734" y="2093244"/>
            <a:ext cx="447970" cy="983154"/>
          </a:xfrm>
          <a:prstGeom prst="bentConnector4">
            <a:avLst>
              <a:gd name="adj1" fmla="val 28503"/>
              <a:gd name="adj2" fmla="val 121960"/>
            </a:avLst>
          </a:prstGeom>
          <a:ln>
            <a:tailEnd type="triangle"/>
          </a:ln>
        </p:spPr>
        <p:style>
          <a:lnRef idx="1">
            <a:schemeClr val="dk1"/>
          </a:lnRef>
          <a:fillRef idx="0">
            <a:schemeClr val="dk1"/>
          </a:fillRef>
          <a:effectRef idx="0">
            <a:schemeClr val="dk1"/>
          </a:effectRef>
          <a:fontRef idx="minor">
            <a:schemeClr val="tx1"/>
          </a:fontRef>
        </p:style>
      </p:cxnSp>
      <p:cxnSp>
        <p:nvCxnSpPr>
          <p:cNvPr id="123" name="Connector: Elbow 122">
            <a:extLst>
              <a:ext uri="{FF2B5EF4-FFF2-40B4-BE49-F238E27FC236}">
                <a16:creationId xmlns:a16="http://schemas.microsoft.com/office/drawing/2014/main" id="{96DCE636-95EC-456A-8B59-D837E840BE3E}"/>
              </a:ext>
            </a:extLst>
          </p:cNvPr>
          <p:cNvCxnSpPr>
            <a:cxnSpLocks/>
            <a:stCxn id="8" idx="2"/>
            <a:endCxn id="10" idx="0"/>
          </p:cNvCxnSpPr>
          <p:nvPr/>
        </p:nvCxnSpPr>
        <p:spPr>
          <a:xfrm rot="5400000">
            <a:off x="4408710" y="1078981"/>
            <a:ext cx="281992" cy="1336372"/>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24" name="Connector: Elbow 123">
            <a:extLst>
              <a:ext uri="{FF2B5EF4-FFF2-40B4-BE49-F238E27FC236}">
                <a16:creationId xmlns:a16="http://schemas.microsoft.com/office/drawing/2014/main" id="{30EA5D5A-D4C7-4A1A-9932-E48B3E14F454}"/>
              </a:ext>
            </a:extLst>
          </p:cNvPr>
          <p:cNvCxnSpPr>
            <a:cxnSpLocks/>
            <a:stCxn id="8" idx="2"/>
            <a:endCxn id="11" idx="0"/>
          </p:cNvCxnSpPr>
          <p:nvPr/>
        </p:nvCxnSpPr>
        <p:spPr>
          <a:xfrm rot="16200000" flipH="1">
            <a:off x="5631149" y="1192914"/>
            <a:ext cx="281992" cy="1108506"/>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25" name="Connector: Elbow 124">
            <a:extLst>
              <a:ext uri="{FF2B5EF4-FFF2-40B4-BE49-F238E27FC236}">
                <a16:creationId xmlns:a16="http://schemas.microsoft.com/office/drawing/2014/main" id="{99135F74-C631-424D-8AB9-B9FDE2CCD7B5}"/>
              </a:ext>
            </a:extLst>
          </p:cNvPr>
          <p:cNvCxnSpPr>
            <a:cxnSpLocks/>
            <a:stCxn id="8" idx="2"/>
            <a:endCxn id="12" idx="0"/>
          </p:cNvCxnSpPr>
          <p:nvPr/>
        </p:nvCxnSpPr>
        <p:spPr>
          <a:xfrm rot="16200000" flipH="1">
            <a:off x="6700897" y="123166"/>
            <a:ext cx="281992" cy="3248002"/>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26" name="Connector: Elbow 125">
            <a:extLst>
              <a:ext uri="{FF2B5EF4-FFF2-40B4-BE49-F238E27FC236}">
                <a16:creationId xmlns:a16="http://schemas.microsoft.com/office/drawing/2014/main" id="{9473DFFB-C516-42EC-8C12-A6368F65941A}"/>
              </a:ext>
            </a:extLst>
          </p:cNvPr>
          <p:cNvCxnSpPr>
            <a:cxnSpLocks/>
            <a:stCxn id="23" idx="1"/>
            <a:endCxn id="114" idx="1"/>
          </p:cNvCxnSpPr>
          <p:nvPr/>
        </p:nvCxnSpPr>
        <p:spPr>
          <a:xfrm rot="10800000" flipV="1">
            <a:off x="641142" y="2808805"/>
            <a:ext cx="12846" cy="472062"/>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28" name="Connector: Elbow 127">
            <a:extLst>
              <a:ext uri="{FF2B5EF4-FFF2-40B4-BE49-F238E27FC236}">
                <a16:creationId xmlns:a16="http://schemas.microsoft.com/office/drawing/2014/main" id="{285FD408-75FB-4432-9773-C5127E74919B}"/>
              </a:ext>
            </a:extLst>
          </p:cNvPr>
          <p:cNvCxnSpPr>
            <a:cxnSpLocks/>
            <a:stCxn id="114" idx="1"/>
            <a:endCxn id="119" idx="1"/>
          </p:cNvCxnSpPr>
          <p:nvPr/>
        </p:nvCxnSpPr>
        <p:spPr>
          <a:xfrm rot="10800000" flipV="1">
            <a:off x="641142" y="3280867"/>
            <a:ext cx="12846" cy="472061"/>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49" name="Connector: Elbow 148">
            <a:extLst>
              <a:ext uri="{FF2B5EF4-FFF2-40B4-BE49-F238E27FC236}">
                <a16:creationId xmlns:a16="http://schemas.microsoft.com/office/drawing/2014/main" id="{E518420F-0567-4D80-B93F-89DB3A78E7E9}"/>
              </a:ext>
            </a:extLst>
          </p:cNvPr>
          <p:cNvCxnSpPr>
            <a:cxnSpLocks/>
            <a:stCxn id="10" idx="2"/>
            <a:endCxn id="27" idx="0"/>
          </p:cNvCxnSpPr>
          <p:nvPr/>
        </p:nvCxnSpPr>
        <p:spPr>
          <a:xfrm rot="5400000">
            <a:off x="3311844" y="2046532"/>
            <a:ext cx="255372" cy="883980"/>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52" name="Connector: Elbow 151">
            <a:extLst>
              <a:ext uri="{FF2B5EF4-FFF2-40B4-BE49-F238E27FC236}">
                <a16:creationId xmlns:a16="http://schemas.microsoft.com/office/drawing/2014/main" id="{0D041ECB-05C6-406E-B236-8A0EC52985B4}"/>
              </a:ext>
            </a:extLst>
          </p:cNvPr>
          <p:cNvCxnSpPr>
            <a:cxnSpLocks/>
            <a:stCxn id="27" idx="1"/>
            <a:endCxn id="115" idx="1"/>
          </p:cNvCxnSpPr>
          <p:nvPr/>
        </p:nvCxnSpPr>
        <p:spPr>
          <a:xfrm rot="10800000" flipV="1">
            <a:off x="2334912" y="2808805"/>
            <a:ext cx="12846" cy="472062"/>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55" name="Connector: Elbow 154">
            <a:extLst>
              <a:ext uri="{FF2B5EF4-FFF2-40B4-BE49-F238E27FC236}">
                <a16:creationId xmlns:a16="http://schemas.microsoft.com/office/drawing/2014/main" id="{D32BFCAE-B960-4C34-B655-639E4BE048F1}"/>
              </a:ext>
            </a:extLst>
          </p:cNvPr>
          <p:cNvCxnSpPr>
            <a:cxnSpLocks/>
            <a:stCxn id="27" idx="1"/>
            <a:endCxn id="120" idx="1"/>
          </p:cNvCxnSpPr>
          <p:nvPr/>
        </p:nvCxnSpPr>
        <p:spPr>
          <a:xfrm rot="10800000" flipV="1">
            <a:off x="2334912" y="2808805"/>
            <a:ext cx="12846" cy="944123"/>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58" name="Connector: Elbow 157">
            <a:extLst>
              <a:ext uri="{FF2B5EF4-FFF2-40B4-BE49-F238E27FC236}">
                <a16:creationId xmlns:a16="http://schemas.microsoft.com/office/drawing/2014/main" id="{DFB3523F-F6EE-4212-B560-F576F36B2FE3}"/>
              </a:ext>
            </a:extLst>
          </p:cNvPr>
          <p:cNvCxnSpPr>
            <a:cxnSpLocks/>
            <a:stCxn id="10" idx="2"/>
            <a:endCxn id="28" idx="0"/>
          </p:cNvCxnSpPr>
          <p:nvPr/>
        </p:nvCxnSpPr>
        <p:spPr>
          <a:xfrm rot="16200000" flipH="1">
            <a:off x="4084283" y="2158073"/>
            <a:ext cx="255372" cy="660898"/>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61" name="Connector: Elbow 160">
            <a:extLst>
              <a:ext uri="{FF2B5EF4-FFF2-40B4-BE49-F238E27FC236}">
                <a16:creationId xmlns:a16="http://schemas.microsoft.com/office/drawing/2014/main" id="{DC57AB23-B0E9-4AB1-8032-551492AF7310}"/>
              </a:ext>
            </a:extLst>
          </p:cNvPr>
          <p:cNvCxnSpPr>
            <a:cxnSpLocks/>
            <a:stCxn id="28" idx="3"/>
            <a:endCxn id="116" idx="3"/>
          </p:cNvCxnSpPr>
          <p:nvPr/>
        </p:nvCxnSpPr>
        <p:spPr>
          <a:xfrm>
            <a:off x="5205046" y="2808806"/>
            <a:ext cx="12846" cy="472062"/>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64" name="Connector: Elbow 163">
            <a:extLst>
              <a:ext uri="{FF2B5EF4-FFF2-40B4-BE49-F238E27FC236}">
                <a16:creationId xmlns:a16="http://schemas.microsoft.com/office/drawing/2014/main" id="{20C598DC-36F9-406F-B581-81E4FDFB86BA}"/>
              </a:ext>
            </a:extLst>
          </p:cNvPr>
          <p:cNvCxnSpPr>
            <a:cxnSpLocks/>
            <a:stCxn id="28" idx="3"/>
            <a:endCxn id="121" idx="3"/>
          </p:cNvCxnSpPr>
          <p:nvPr/>
        </p:nvCxnSpPr>
        <p:spPr>
          <a:xfrm>
            <a:off x="5205046" y="2808806"/>
            <a:ext cx="12846" cy="944123"/>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71" name="Connector: Elbow 170">
            <a:extLst>
              <a:ext uri="{FF2B5EF4-FFF2-40B4-BE49-F238E27FC236}">
                <a16:creationId xmlns:a16="http://schemas.microsoft.com/office/drawing/2014/main" id="{6AFC6B52-3802-4F16-811D-F1322E904805}"/>
              </a:ext>
            </a:extLst>
          </p:cNvPr>
          <p:cNvCxnSpPr>
            <a:cxnSpLocks/>
            <a:stCxn id="21" idx="3"/>
            <a:endCxn id="113" idx="3"/>
          </p:cNvCxnSpPr>
          <p:nvPr/>
        </p:nvCxnSpPr>
        <p:spPr>
          <a:xfrm>
            <a:off x="6985565" y="2808806"/>
            <a:ext cx="12846" cy="472062"/>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74" name="Connector: Elbow 173">
            <a:extLst>
              <a:ext uri="{FF2B5EF4-FFF2-40B4-BE49-F238E27FC236}">
                <a16:creationId xmlns:a16="http://schemas.microsoft.com/office/drawing/2014/main" id="{5CFC8C20-B43A-47A3-8DEE-F6432ABF4039}"/>
              </a:ext>
            </a:extLst>
          </p:cNvPr>
          <p:cNvCxnSpPr>
            <a:cxnSpLocks/>
            <a:stCxn id="21" idx="3"/>
            <a:endCxn id="118" idx="3"/>
          </p:cNvCxnSpPr>
          <p:nvPr/>
        </p:nvCxnSpPr>
        <p:spPr>
          <a:xfrm>
            <a:off x="6985565" y="2808806"/>
            <a:ext cx="12846" cy="944123"/>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86" name="Connector: Elbow 185">
            <a:extLst>
              <a:ext uri="{FF2B5EF4-FFF2-40B4-BE49-F238E27FC236}">
                <a16:creationId xmlns:a16="http://schemas.microsoft.com/office/drawing/2014/main" id="{4785B872-CF7D-4A14-B2ED-884F07297A0C}"/>
              </a:ext>
            </a:extLst>
          </p:cNvPr>
          <p:cNvCxnSpPr>
            <a:cxnSpLocks/>
            <a:stCxn id="12" idx="2"/>
            <a:endCxn id="13" idx="3"/>
          </p:cNvCxnSpPr>
          <p:nvPr/>
        </p:nvCxnSpPr>
        <p:spPr>
          <a:xfrm rot="16200000" flipH="1">
            <a:off x="8394102" y="2432627"/>
            <a:ext cx="447970" cy="304387"/>
          </a:xfrm>
          <a:prstGeom prst="bentConnector4">
            <a:avLst>
              <a:gd name="adj1" fmla="val 28503"/>
              <a:gd name="adj2" fmla="val 175160"/>
            </a:avLst>
          </a:prstGeom>
          <a:ln>
            <a:tailEnd type="triangle"/>
          </a:ln>
        </p:spPr>
        <p:style>
          <a:lnRef idx="1">
            <a:schemeClr val="dk1"/>
          </a:lnRef>
          <a:fillRef idx="0">
            <a:schemeClr val="dk1"/>
          </a:fillRef>
          <a:effectRef idx="0">
            <a:schemeClr val="dk1"/>
          </a:effectRef>
          <a:fontRef idx="minor">
            <a:schemeClr val="tx1"/>
          </a:fontRef>
        </p:style>
      </p:cxnSp>
      <p:cxnSp>
        <p:nvCxnSpPr>
          <p:cNvPr id="189" name="Connector: Elbow 188">
            <a:extLst>
              <a:ext uri="{FF2B5EF4-FFF2-40B4-BE49-F238E27FC236}">
                <a16:creationId xmlns:a16="http://schemas.microsoft.com/office/drawing/2014/main" id="{D4EE52E3-778D-41EE-9D6D-14A0388F481A}"/>
              </a:ext>
            </a:extLst>
          </p:cNvPr>
          <p:cNvCxnSpPr>
            <a:cxnSpLocks/>
            <a:stCxn id="117" idx="3"/>
            <a:endCxn id="117" idx="3"/>
          </p:cNvCxnSpPr>
          <p:nvPr/>
        </p:nvCxnSpPr>
        <p:spPr>
          <a:xfrm>
            <a:off x="8770281" y="3280868"/>
            <a:ext cx="12846" cy="12700"/>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93" name="Connector: Elbow 192">
            <a:extLst>
              <a:ext uri="{FF2B5EF4-FFF2-40B4-BE49-F238E27FC236}">
                <a16:creationId xmlns:a16="http://schemas.microsoft.com/office/drawing/2014/main" id="{F360F685-634D-4101-BA10-1E8E4F6C5ED9}"/>
              </a:ext>
            </a:extLst>
          </p:cNvPr>
          <p:cNvCxnSpPr>
            <a:cxnSpLocks/>
            <a:stCxn id="13" idx="3"/>
            <a:endCxn id="122" idx="3"/>
          </p:cNvCxnSpPr>
          <p:nvPr/>
        </p:nvCxnSpPr>
        <p:spPr>
          <a:xfrm>
            <a:off x="8770281" y="2808806"/>
            <a:ext cx="12700" cy="944123"/>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219" name="Straight Arrow Connector 218">
            <a:extLst>
              <a:ext uri="{FF2B5EF4-FFF2-40B4-BE49-F238E27FC236}">
                <a16:creationId xmlns:a16="http://schemas.microsoft.com/office/drawing/2014/main" id="{89A69336-9101-4451-9D76-14E54FFE76C0}"/>
              </a:ext>
            </a:extLst>
          </p:cNvPr>
          <p:cNvCxnSpPr>
            <a:cxnSpLocks/>
            <a:stCxn id="11" idx="2"/>
            <a:endCxn id="21" idx="0"/>
          </p:cNvCxnSpPr>
          <p:nvPr/>
        </p:nvCxnSpPr>
        <p:spPr>
          <a:xfrm flipH="1">
            <a:off x="6322937" y="2360836"/>
            <a:ext cx="3461" cy="255372"/>
          </a:xfrm>
          <a:prstGeom prst="straightConnector1">
            <a:avLst/>
          </a:prstGeom>
          <a:ln>
            <a:solidFill>
              <a:schemeClr val="accent6">
                <a:lumMod val="75000"/>
              </a:schemeClr>
            </a:solidFill>
            <a:prstDash val="dash"/>
            <a:tailEnd type="triangle"/>
          </a:ln>
        </p:spPr>
        <p:style>
          <a:lnRef idx="1">
            <a:schemeClr val="dk1"/>
          </a:lnRef>
          <a:fillRef idx="0">
            <a:schemeClr val="dk1"/>
          </a:fillRef>
          <a:effectRef idx="0">
            <a:schemeClr val="dk1"/>
          </a:effectRef>
          <a:fontRef idx="minor">
            <a:schemeClr val="tx1"/>
          </a:fontRef>
        </p:style>
      </p:cxnSp>
      <p:cxnSp>
        <p:nvCxnSpPr>
          <p:cNvPr id="229" name="Connector: Elbow 228">
            <a:extLst>
              <a:ext uri="{FF2B5EF4-FFF2-40B4-BE49-F238E27FC236}">
                <a16:creationId xmlns:a16="http://schemas.microsoft.com/office/drawing/2014/main" id="{04E738D3-C4C0-4310-AFFC-7E2318183309}"/>
              </a:ext>
            </a:extLst>
          </p:cNvPr>
          <p:cNvCxnSpPr>
            <a:cxnSpLocks/>
            <a:endCxn id="21" idx="3"/>
          </p:cNvCxnSpPr>
          <p:nvPr/>
        </p:nvCxnSpPr>
        <p:spPr>
          <a:xfrm rot="10800000" flipV="1">
            <a:off x="6985565" y="2484228"/>
            <a:ext cx="1623611" cy="324577"/>
          </a:xfrm>
          <a:prstGeom prst="bentConnector3">
            <a:avLst>
              <a:gd name="adj1" fmla="val 85870"/>
            </a:avLst>
          </a:prstGeom>
          <a:ln>
            <a:tailEnd type="triangle"/>
          </a:ln>
        </p:spPr>
        <p:style>
          <a:lnRef idx="1">
            <a:schemeClr val="dk1"/>
          </a:lnRef>
          <a:fillRef idx="0">
            <a:schemeClr val="dk1"/>
          </a:fillRef>
          <a:effectRef idx="0">
            <a:schemeClr val="dk1"/>
          </a:effectRef>
          <a:fontRef idx="minor">
            <a:schemeClr val="tx1"/>
          </a:fontRef>
        </p:style>
      </p:cxnSp>
      <p:cxnSp>
        <p:nvCxnSpPr>
          <p:cNvPr id="265" name="Connector: Elbow 264">
            <a:extLst>
              <a:ext uri="{FF2B5EF4-FFF2-40B4-BE49-F238E27FC236}">
                <a16:creationId xmlns:a16="http://schemas.microsoft.com/office/drawing/2014/main" id="{98C657C3-563E-4E00-BA8F-BA69A7C19FE5}"/>
              </a:ext>
            </a:extLst>
          </p:cNvPr>
          <p:cNvCxnSpPr>
            <a:cxnSpLocks/>
            <a:stCxn id="8" idx="2"/>
            <a:endCxn id="25" idx="0"/>
          </p:cNvCxnSpPr>
          <p:nvPr/>
        </p:nvCxnSpPr>
        <p:spPr>
          <a:xfrm rot="5400000">
            <a:off x="3280098" y="-49631"/>
            <a:ext cx="281992" cy="3593596"/>
          </a:xfrm>
          <a:prstGeom prst="bentConnector3">
            <a:avLst>
              <a:gd name="adj1" fmla="val 50000"/>
            </a:avLst>
          </a:prstGeom>
          <a:ln w="28575">
            <a:tailEnd type="triangle"/>
          </a:ln>
        </p:spPr>
        <p:style>
          <a:lnRef idx="1">
            <a:schemeClr val="dk1"/>
          </a:lnRef>
          <a:fillRef idx="0">
            <a:schemeClr val="dk1"/>
          </a:fillRef>
          <a:effectRef idx="0">
            <a:schemeClr val="dk1"/>
          </a:effectRef>
          <a:fontRef idx="minor">
            <a:schemeClr val="tx1"/>
          </a:fontRef>
        </p:style>
      </p:cxnSp>
      <p:sp>
        <p:nvSpPr>
          <p:cNvPr id="270" name="Rectangle 269">
            <a:extLst>
              <a:ext uri="{FF2B5EF4-FFF2-40B4-BE49-F238E27FC236}">
                <a16:creationId xmlns:a16="http://schemas.microsoft.com/office/drawing/2014/main" id="{E937A176-CDB0-471B-A42A-6EB764D03699}"/>
              </a:ext>
            </a:extLst>
          </p:cNvPr>
          <p:cNvSpPr/>
          <p:nvPr/>
        </p:nvSpPr>
        <p:spPr>
          <a:xfrm>
            <a:off x="641143" y="4615304"/>
            <a:ext cx="557877" cy="15420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71" name="Rectangle 270">
            <a:extLst>
              <a:ext uri="{FF2B5EF4-FFF2-40B4-BE49-F238E27FC236}">
                <a16:creationId xmlns:a16="http://schemas.microsoft.com/office/drawing/2014/main" id="{A113C289-E03E-4614-A9DA-FFB03471F28F}"/>
              </a:ext>
            </a:extLst>
          </p:cNvPr>
          <p:cNvSpPr/>
          <p:nvPr/>
        </p:nvSpPr>
        <p:spPr>
          <a:xfrm>
            <a:off x="641143" y="4874994"/>
            <a:ext cx="557877" cy="1542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72" name="Rectangle 271">
            <a:extLst>
              <a:ext uri="{FF2B5EF4-FFF2-40B4-BE49-F238E27FC236}">
                <a16:creationId xmlns:a16="http://schemas.microsoft.com/office/drawing/2014/main" id="{8184133E-C86B-4DF1-B3D8-68AE5B1D067E}"/>
              </a:ext>
            </a:extLst>
          </p:cNvPr>
          <p:cNvSpPr/>
          <p:nvPr/>
        </p:nvSpPr>
        <p:spPr>
          <a:xfrm>
            <a:off x="641143" y="4351422"/>
            <a:ext cx="557877" cy="154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solidFill>
              </a:rPr>
              <a:t>Key</a:t>
            </a:r>
          </a:p>
        </p:txBody>
      </p:sp>
      <p:sp>
        <p:nvSpPr>
          <p:cNvPr id="273" name="Rectangle 272">
            <a:extLst>
              <a:ext uri="{FF2B5EF4-FFF2-40B4-BE49-F238E27FC236}">
                <a16:creationId xmlns:a16="http://schemas.microsoft.com/office/drawing/2014/main" id="{4BB26787-5992-44E7-BC44-62E9CBD5E31A}"/>
              </a:ext>
            </a:extLst>
          </p:cNvPr>
          <p:cNvSpPr/>
          <p:nvPr/>
        </p:nvSpPr>
        <p:spPr>
          <a:xfrm>
            <a:off x="1315254" y="4589904"/>
            <a:ext cx="2433989" cy="1967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Filled positions (19 total)</a:t>
            </a:r>
          </a:p>
        </p:txBody>
      </p:sp>
      <p:sp>
        <p:nvSpPr>
          <p:cNvPr id="274" name="Rectangle 273">
            <a:extLst>
              <a:ext uri="{FF2B5EF4-FFF2-40B4-BE49-F238E27FC236}">
                <a16:creationId xmlns:a16="http://schemas.microsoft.com/office/drawing/2014/main" id="{09D998B6-38DB-47E3-8B8F-0DF60C56C113}"/>
              </a:ext>
            </a:extLst>
          </p:cNvPr>
          <p:cNvSpPr/>
          <p:nvPr/>
        </p:nvSpPr>
        <p:spPr>
          <a:xfrm>
            <a:off x="1315254" y="4849594"/>
            <a:ext cx="2088049" cy="1967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tx1"/>
                </a:solidFill>
              </a:rPr>
              <a:t>Unfilled positions (1)</a:t>
            </a:r>
          </a:p>
        </p:txBody>
      </p:sp>
      <p:sp>
        <p:nvSpPr>
          <p:cNvPr id="282" name="Rectangle 281">
            <a:extLst>
              <a:ext uri="{FF2B5EF4-FFF2-40B4-BE49-F238E27FC236}">
                <a16:creationId xmlns:a16="http://schemas.microsoft.com/office/drawing/2014/main" id="{BDD0E1FD-A4C6-4DCC-80D6-E863B57F0F6A}"/>
              </a:ext>
            </a:extLst>
          </p:cNvPr>
          <p:cNvSpPr/>
          <p:nvPr/>
        </p:nvSpPr>
        <p:spPr>
          <a:xfrm>
            <a:off x="2334912" y="4029665"/>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cxnSp>
        <p:nvCxnSpPr>
          <p:cNvPr id="302" name="Connector: Elbow 301">
            <a:extLst>
              <a:ext uri="{FF2B5EF4-FFF2-40B4-BE49-F238E27FC236}">
                <a16:creationId xmlns:a16="http://schemas.microsoft.com/office/drawing/2014/main" id="{20308448-2BEC-4464-9C0F-F0D37C850477}"/>
              </a:ext>
            </a:extLst>
          </p:cNvPr>
          <p:cNvCxnSpPr>
            <a:cxnSpLocks/>
            <a:stCxn id="27" idx="1"/>
            <a:endCxn id="282" idx="1"/>
          </p:cNvCxnSpPr>
          <p:nvPr/>
        </p:nvCxnSpPr>
        <p:spPr>
          <a:xfrm rot="10800000" flipV="1">
            <a:off x="2334912" y="2808805"/>
            <a:ext cx="12846" cy="1413457"/>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sp>
        <p:nvSpPr>
          <p:cNvPr id="307" name="Rectangle 306">
            <a:extLst>
              <a:ext uri="{FF2B5EF4-FFF2-40B4-BE49-F238E27FC236}">
                <a16:creationId xmlns:a16="http://schemas.microsoft.com/office/drawing/2014/main" id="{357E6AF8-C790-4E3B-B5FC-B78FE4F3EA77}"/>
              </a:ext>
            </a:extLst>
          </p:cNvPr>
          <p:cNvSpPr/>
          <p:nvPr/>
        </p:nvSpPr>
        <p:spPr>
          <a:xfrm>
            <a:off x="3887022" y="4029665"/>
            <a:ext cx="1325255" cy="385195"/>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bg1"/>
                </a:solidFill>
              </a:rPr>
              <a:t>[Staff]</a:t>
            </a:r>
          </a:p>
        </p:txBody>
      </p:sp>
      <p:cxnSp>
        <p:nvCxnSpPr>
          <p:cNvPr id="308" name="Connector: Elbow 307">
            <a:extLst>
              <a:ext uri="{FF2B5EF4-FFF2-40B4-BE49-F238E27FC236}">
                <a16:creationId xmlns:a16="http://schemas.microsoft.com/office/drawing/2014/main" id="{5087FC32-61A6-4624-BB47-CAEF9A918287}"/>
              </a:ext>
            </a:extLst>
          </p:cNvPr>
          <p:cNvCxnSpPr>
            <a:cxnSpLocks/>
            <a:stCxn id="28" idx="3"/>
            <a:endCxn id="307" idx="3"/>
          </p:cNvCxnSpPr>
          <p:nvPr/>
        </p:nvCxnSpPr>
        <p:spPr>
          <a:xfrm>
            <a:off x="5205046" y="2808806"/>
            <a:ext cx="7232" cy="1413457"/>
          </a:xfrm>
          <a:prstGeom prst="bentConnector3">
            <a:avLst>
              <a:gd name="adj1" fmla="val 3297203"/>
            </a:avLst>
          </a:prstGeom>
          <a:ln>
            <a:tailEnd type="triangle"/>
          </a:ln>
        </p:spPr>
        <p:style>
          <a:lnRef idx="1">
            <a:schemeClr val="dk1"/>
          </a:lnRef>
          <a:fillRef idx="0">
            <a:schemeClr val="dk1"/>
          </a:fillRef>
          <a:effectRef idx="0">
            <a:schemeClr val="dk1"/>
          </a:effectRef>
          <a:fontRef idx="minor">
            <a:schemeClr val="tx1"/>
          </a:fontRef>
        </p:style>
      </p:cxnSp>
      <p:cxnSp>
        <p:nvCxnSpPr>
          <p:cNvPr id="332" name="Connector: Elbow 331">
            <a:extLst>
              <a:ext uri="{FF2B5EF4-FFF2-40B4-BE49-F238E27FC236}">
                <a16:creationId xmlns:a16="http://schemas.microsoft.com/office/drawing/2014/main" id="{ACF34FB4-FD20-43F3-AB26-043B581BA1A5}"/>
              </a:ext>
            </a:extLst>
          </p:cNvPr>
          <p:cNvCxnSpPr>
            <a:cxnSpLocks/>
            <a:stCxn id="10" idx="2"/>
            <a:endCxn id="21" idx="0"/>
          </p:cNvCxnSpPr>
          <p:nvPr/>
        </p:nvCxnSpPr>
        <p:spPr>
          <a:xfrm rot="16200000" flipH="1">
            <a:off x="4974542" y="1267813"/>
            <a:ext cx="255372" cy="2441417"/>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18198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GB" dirty="0"/>
              <a:t>Market landscape</a:t>
            </a:r>
            <a:endParaRPr lang="en-US" dirty="0"/>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21</a:t>
            </a:fld>
            <a:endParaRPr lang="en-US" dirty="0"/>
          </a:p>
        </p:txBody>
      </p:sp>
      <p:sp>
        <p:nvSpPr>
          <p:cNvPr id="5" name="Rectangle 4">
            <a:extLst>
              <a:ext uri="{FF2B5EF4-FFF2-40B4-BE49-F238E27FC236}">
                <a16:creationId xmlns:a16="http://schemas.microsoft.com/office/drawing/2014/main" id="{FDF824E3-F290-4EEC-ADD9-019FBD661162}"/>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791110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Analyze key aspects of the market, including macro-level influencers, market size and demand</a:t>
            </a:r>
            <a:endParaRPr lang="en-US" i="1" dirty="0"/>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2109866"/>
          </a:xfrm>
          <a:solidFill>
            <a:schemeClr val="bg1">
              <a:lumMod val="95000"/>
            </a:schemeClr>
          </a:solidFill>
          <a:ln>
            <a:solidFill>
              <a:srgbClr val="00B0F0"/>
            </a:solidFill>
          </a:ln>
        </p:spPr>
        <p:txBody>
          <a:bodyPr>
            <a:normAutofit/>
          </a:bodyPr>
          <a:lstStyle/>
          <a:p>
            <a:pPr marL="429768" lvl="1" indent="-219456">
              <a:lnSpc>
                <a:spcPct val="90000"/>
              </a:lnSpc>
              <a:spcBef>
                <a:spcPts val="600"/>
              </a:spcBef>
            </a:pPr>
            <a:endParaRPr lang="en-GB" sz="1400" dirty="0"/>
          </a:p>
          <a:p>
            <a:pPr marL="429768" lvl="1" indent="-219456">
              <a:lnSpc>
                <a:spcPct val="100000"/>
              </a:lnSpc>
              <a:spcBef>
                <a:spcPts val="600"/>
              </a:spcBef>
            </a:pPr>
            <a:r>
              <a:rPr lang="en-US" sz="1400" dirty="0"/>
              <a:t>Provide an overview of the country including high level statistics on population, GDP, key industries etc., and any country risks identified depending on the investor’s knowledge of the country</a:t>
            </a:r>
          </a:p>
          <a:p>
            <a:pPr marL="429768" lvl="1" indent="-219456">
              <a:lnSpc>
                <a:spcPct val="100000"/>
              </a:lnSpc>
              <a:spcBef>
                <a:spcPts val="600"/>
              </a:spcBef>
            </a:pPr>
            <a:r>
              <a:rPr lang="en-US" sz="1400" dirty="0"/>
              <a:t>Describe the economic, social and political atmosphere of the country</a:t>
            </a:r>
          </a:p>
          <a:p>
            <a:pPr marL="429768" lvl="1" indent="-219456">
              <a:lnSpc>
                <a:spcPct val="100000"/>
              </a:lnSpc>
              <a:spcBef>
                <a:spcPts val="600"/>
              </a:spcBef>
            </a:pPr>
            <a:r>
              <a:rPr lang="en-US" sz="1400" dirty="0"/>
              <a:t>Outline risks such as terrorism and climatic shocks in countries where these are common</a:t>
            </a:r>
          </a:p>
          <a:p>
            <a:pPr marL="429768" lvl="1" indent="-219456">
              <a:lnSpc>
                <a:spcPct val="100000"/>
              </a:lnSpc>
              <a:spcBef>
                <a:spcPts val="600"/>
              </a:spcBef>
            </a:pPr>
            <a:r>
              <a:rPr lang="en-US" sz="1400" dirty="0"/>
              <a:t>Describe the country’s investment policy and ease of doing business in the country</a:t>
            </a:r>
          </a:p>
          <a:p>
            <a:pPr marL="429768" lvl="1" indent="-219456">
              <a:lnSpc>
                <a:spcPct val="100000"/>
              </a:lnSpc>
              <a:spcBef>
                <a:spcPts val="600"/>
              </a:spcBef>
            </a:pPr>
            <a:r>
              <a:rPr lang="en-US" sz="1400" dirty="0"/>
              <a:t>Discuss the currency’s stability and potential risks that could lead to devaluation</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22</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Country context</a:t>
            </a:r>
          </a:p>
        </p:txBody>
      </p:sp>
      <p:sp>
        <p:nvSpPr>
          <p:cNvPr id="11" name="Text Placeholder 3">
            <a:extLst>
              <a:ext uri="{FF2B5EF4-FFF2-40B4-BE49-F238E27FC236}">
                <a16:creationId xmlns:a16="http://schemas.microsoft.com/office/drawing/2014/main" id="{FC527A0E-25AF-4469-8393-DEE528D1321A}"/>
              </a:ext>
            </a:extLst>
          </p:cNvPr>
          <p:cNvSpPr txBox="1">
            <a:spLocks/>
          </p:cNvSpPr>
          <p:nvPr/>
        </p:nvSpPr>
        <p:spPr>
          <a:xfrm>
            <a:off x="472440" y="3359546"/>
            <a:ext cx="8961120" cy="3193654"/>
          </a:xfrm>
          <a:prstGeom prst="rect">
            <a:avLst/>
          </a:prstGeom>
          <a:solidFill>
            <a:schemeClr val="bg1">
              <a:lumMod val="95000"/>
            </a:schemeClr>
          </a:solidFill>
          <a:ln>
            <a:solidFill>
              <a:srgbClr val="00B0F0"/>
            </a:solidFill>
          </a:ln>
        </p:spPr>
        <p:txBody>
          <a:bodyPr vert="horz" lIns="0" tIns="47886" rIns="0" bIns="47886" rtlCol="0">
            <a:normAutofit lnSpcReduction="10000"/>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29768" lvl="1" indent="-219456">
              <a:spcBef>
                <a:spcPts val="600"/>
              </a:spcBef>
            </a:pPr>
            <a:endParaRPr lang="en-GB" sz="1400" dirty="0">
              <a:latin typeface="+mn-lt"/>
            </a:endParaRPr>
          </a:p>
          <a:p>
            <a:pPr marL="429768" lvl="1" indent="-219456" defTabSz="685800">
              <a:spcBef>
                <a:spcPts val="600"/>
              </a:spcBef>
              <a:buClr>
                <a:schemeClr val="accent1"/>
              </a:buClr>
              <a:buSzPct val="100000"/>
            </a:pPr>
            <a:r>
              <a:rPr lang="en-US" sz="1400" dirty="0">
                <a:latin typeface="+mn-lt"/>
                <a:cs typeface="+mn-cs"/>
              </a:rPr>
              <a:t>Describe market size, demand and indicators of consumption</a:t>
            </a:r>
          </a:p>
          <a:p>
            <a:pPr marL="429768" lvl="1" indent="-219456" defTabSz="685800">
              <a:spcBef>
                <a:spcPts val="600"/>
              </a:spcBef>
              <a:buClr>
                <a:schemeClr val="accent1"/>
              </a:buClr>
              <a:buSzPct val="100000"/>
            </a:pPr>
            <a:r>
              <a:rPr lang="en-US" sz="1400" dirty="0">
                <a:latin typeface="+mn-lt"/>
                <a:cs typeface="+mn-cs"/>
              </a:rPr>
              <a:t>Describe the nature of the market i.e. if growing, mature or declining</a:t>
            </a:r>
          </a:p>
          <a:p>
            <a:pPr marL="429768" lvl="1" indent="-219456" defTabSz="685800">
              <a:spcBef>
                <a:spcPts val="600"/>
              </a:spcBef>
              <a:buClr>
                <a:schemeClr val="accent1"/>
              </a:buClr>
              <a:buSzPct val="100000"/>
            </a:pPr>
            <a:r>
              <a:rPr lang="en-US" sz="1400" dirty="0">
                <a:latin typeface="+mn-lt"/>
                <a:cs typeface="+mn-cs"/>
              </a:rPr>
              <a:t>Outline the regulatory landscape in the industry, including taxation expectations</a:t>
            </a:r>
          </a:p>
          <a:p>
            <a:pPr marL="429768" lvl="1" indent="-219456" defTabSz="685800">
              <a:spcBef>
                <a:spcPts val="600"/>
              </a:spcBef>
              <a:buClr>
                <a:schemeClr val="accent1"/>
              </a:buClr>
              <a:buSzPct val="100000"/>
            </a:pPr>
            <a:r>
              <a:rPr lang="en-US" sz="1400" dirty="0">
                <a:latin typeface="+mn-lt"/>
                <a:cs typeface="+mn-cs"/>
              </a:rPr>
              <a:t>Determine any key regulations, regulatory trends or government involvement which could positively or negatively affect the business</a:t>
            </a:r>
          </a:p>
          <a:p>
            <a:pPr marL="210312" lvl="1" indent="0" defTabSz="685800">
              <a:spcBef>
                <a:spcPts val="600"/>
              </a:spcBef>
              <a:buClr>
                <a:schemeClr val="accent1"/>
              </a:buClr>
              <a:buSzPct val="100000"/>
              <a:buNone/>
            </a:pPr>
            <a:r>
              <a:rPr lang="en-US" sz="1400" b="1" dirty="0">
                <a:latin typeface="+mn-lt"/>
                <a:cs typeface="+mn-cs"/>
              </a:rPr>
              <a:t>Deep dive:</a:t>
            </a:r>
          </a:p>
          <a:p>
            <a:pPr marL="429768" lvl="1" indent="-219456" defTabSz="685800">
              <a:spcBef>
                <a:spcPts val="600"/>
              </a:spcBef>
              <a:buClr>
                <a:schemeClr val="accent1"/>
              </a:buClr>
              <a:buSzPct val="100000"/>
            </a:pPr>
            <a:r>
              <a:rPr lang="en-US" sz="1400" dirty="0">
                <a:latin typeface="+mn-lt"/>
                <a:cs typeface="+mn-cs"/>
              </a:rPr>
              <a:t>Establish if the market can be expanded by company efforts</a:t>
            </a:r>
          </a:p>
          <a:p>
            <a:pPr marL="429768" lvl="1" indent="-219456" defTabSz="685800">
              <a:spcBef>
                <a:spcPts val="600"/>
              </a:spcBef>
              <a:buClr>
                <a:schemeClr val="accent1"/>
              </a:buClr>
              <a:buSzPct val="100000"/>
            </a:pPr>
            <a:r>
              <a:rPr lang="en-US" sz="1400" dirty="0">
                <a:latin typeface="+mn-lt"/>
                <a:cs typeface="+mn-cs"/>
              </a:rPr>
              <a:t>Discuss foreign investment into the industry and key drivers of the increase or decrease in investment</a:t>
            </a:r>
          </a:p>
          <a:p>
            <a:pPr marL="429768" lvl="1" indent="-219456" defTabSz="685800">
              <a:spcBef>
                <a:spcPts val="600"/>
              </a:spcBef>
              <a:buClr>
                <a:schemeClr val="accent1"/>
              </a:buClr>
              <a:buSzPct val="100000"/>
            </a:pPr>
            <a:r>
              <a:rPr lang="en-US" sz="1400" dirty="0">
                <a:latin typeface="+mn-lt"/>
                <a:cs typeface="+mn-cs"/>
              </a:rPr>
              <a:t>Comment on the influence of other supporting or dependent industries, highlighting any indicators that would support growth or decline in the industry at question</a:t>
            </a:r>
          </a:p>
          <a:p>
            <a:pPr marL="429768" lvl="1" indent="-219456">
              <a:spcBef>
                <a:spcPts val="600"/>
              </a:spcBef>
            </a:pPr>
            <a:endParaRPr lang="en-US" sz="1400" dirty="0">
              <a:latin typeface="+mn-lt"/>
            </a:endParaRPr>
          </a:p>
        </p:txBody>
      </p:sp>
      <p:sp>
        <p:nvSpPr>
          <p:cNvPr id="12" name="Freeform 5">
            <a:extLst>
              <a:ext uri="{FF2B5EF4-FFF2-40B4-BE49-F238E27FC236}">
                <a16:creationId xmlns:a16="http://schemas.microsoft.com/office/drawing/2014/main" id="{8A5B942C-78AE-40AA-B93B-6A6D6335EAD6}"/>
              </a:ext>
            </a:extLst>
          </p:cNvPr>
          <p:cNvSpPr/>
          <p:nvPr>
            <p:custDataLst>
              <p:tags r:id="rId2"/>
            </p:custDataLst>
          </p:nvPr>
        </p:nvSpPr>
        <p:spPr bwMode="auto">
          <a:xfrm>
            <a:off x="472440" y="3359546"/>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Market size and demand</a:t>
            </a:r>
          </a:p>
        </p:txBody>
      </p:sp>
    </p:spTree>
    <p:extLst>
      <p:ext uri="{BB962C8B-B14F-4D97-AF65-F5344CB8AC3E}">
        <p14:creationId xmlns:p14="http://schemas.microsoft.com/office/powerpoint/2010/main" val="1631969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F4787861-F6E3-4DAE-8596-B5CE5623D3AB}"/>
              </a:ext>
            </a:extLst>
          </p:cNvPr>
          <p:cNvSpPr>
            <a:spLocks noGrp="1"/>
          </p:cNvSpPr>
          <p:nvPr>
            <p:ph type="body" idx="1"/>
          </p:nvPr>
        </p:nvSpPr>
        <p:spPr>
          <a:xfrm>
            <a:off x="472440" y="1143000"/>
            <a:ext cx="8961120" cy="3505200"/>
          </a:xfrm>
          <a:solidFill>
            <a:schemeClr val="bg1">
              <a:lumMod val="95000"/>
            </a:schemeClr>
          </a:solidFill>
          <a:ln>
            <a:solidFill>
              <a:srgbClr val="00B0F0"/>
            </a:solidFill>
          </a:ln>
        </p:spPr>
        <p:txBody>
          <a:bodyPr>
            <a:normAutofit/>
          </a:bodyPr>
          <a:lstStyle/>
          <a:p>
            <a:pPr marL="429768" lvl="1" indent="-219456">
              <a:lnSpc>
                <a:spcPct val="90000"/>
              </a:lnSpc>
              <a:spcBef>
                <a:spcPts val="600"/>
              </a:spcBef>
            </a:pPr>
            <a:endParaRPr lang="en-GB" sz="1400" dirty="0"/>
          </a:p>
          <a:p>
            <a:pPr marL="429768" lvl="1" indent="-219456">
              <a:lnSpc>
                <a:spcPct val="100000"/>
              </a:lnSpc>
              <a:spcBef>
                <a:spcPts val="600"/>
              </a:spcBef>
            </a:pPr>
            <a:r>
              <a:rPr lang="en-US" sz="1400" dirty="0"/>
              <a:t>Outline the players in the market and how the company differentiates itself, including direct competitors and indirect competitors with substitute products</a:t>
            </a:r>
          </a:p>
          <a:p>
            <a:pPr marL="429768" lvl="1" indent="-219456">
              <a:lnSpc>
                <a:spcPct val="100000"/>
              </a:lnSpc>
              <a:spcBef>
                <a:spcPts val="600"/>
              </a:spcBef>
            </a:pPr>
            <a:r>
              <a:rPr lang="en-US" sz="1400" dirty="0"/>
              <a:t>For each competitor, outline their specialization, target customer, price, quality etc.</a:t>
            </a:r>
          </a:p>
          <a:p>
            <a:pPr marL="429768" lvl="1" indent="-219456">
              <a:lnSpc>
                <a:spcPct val="100000"/>
              </a:lnSpc>
              <a:spcBef>
                <a:spcPts val="600"/>
              </a:spcBef>
            </a:pPr>
            <a:r>
              <a:rPr lang="en-US" sz="1400" dirty="0"/>
              <a:t>Outline any trends in the market and what may be expected in the foreseeable future</a:t>
            </a:r>
          </a:p>
          <a:p>
            <a:pPr marL="210312" lvl="1" indent="0">
              <a:lnSpc>
                <a:spcPct val="100000"/>
              </a:lnSpc>
              <a:spcBef>
                <a:spcPts val="600"/>
              </a:spcBef>
              <a:buNone/>
            </a:pPr>
            <a:r>
              <a:rPr lang="en-US" sz="1400" b="1" dirty="0"/>
              <a:t>Deep dive:</a:t>
            </a:r>
          </a:p>
          <a:p>
            <a:pPr marL="429768" lvl="1" indent="-219456">
              <a:lnSpc>
                <a:spcPct val="100000"/>
              </a:lnSpc>
              <a:spcBef>
                <a:spcPts val="600"/>
              </a:spcBef>
            </a:pPr>
            <a:r>
              <a:rPr lang="en-US" sz="1400" dirty="0"/>
              <a:t>Interview customers to establish how the company’s products/ services fair in comparison with competitors’ products</a:t>
            </a:r>
          </a:p>
          <a:p>
            <a:pPr marL="429768" lvl="1" indent="-219456">
              <a:lnSpc>
                <a:spcPct val="100000"/>
              </a:lnSpc>
              <a:spcBef>
                <a:spcPts val="600"/>
              </a:spcBef>
            </a:pPr>
            <a:r>
              <a:rPr lang="en-US" sz="1400" dirty="0"/>
              <a:t>Interview suppliers to establish how the company’s volumes compare with competitors’ sales</a:t>
            </a:r>
          </a:p>
          <a:p>
            <a:pPr marL="429768" lvl="1" indent="-219456">
              <a:lnSpc>
                <a:spcPct val="100000"/>
              </a:lnSpc>
              <a:spcBef>
                <a:spcPts val="600"/>
              </a:spcBef>
            </a:pPr>
            <a:r>
              <a:rPr lang="en-US" sz="1400" dirty="0"/>
              <a:t>Compare product positioning in market e.g. shelf space allocated, presence across various stores/regions</a:t>
            </a:r>
          </a:p>
          <a:p>
            <a:pPr marL="429768" lvl="1" indent="-219456">
              <a:lnSpc>
                <a:spcPct val="100000"/>
              </a:lnSpc>
              <a:spcBef>
                <a:spcPts val="600"/>
              </a:spcBef>
            </a:pPr>
            <a:endParaRPr lang="en-US" sz="1400" dirty="0"/>
          </a:p>
        </p:txBody>
      </p:sp>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Map the company’s performance against competitors to determine advantage and achievable market share</a:t>
            </a:r>
            <a:endParaRPr lang="en-US" i="1" dirty="0"/>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23</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Segoe UI" panose="020B0502040204020203" pitchFamily="34" charset="0"/>
                <a:cs typeface="Segoe UI" panose="020B0502040204020203" pitchFamily="34" charset="0"/>
              </a:rPr>
              <a:t>Competitive analysis</a:t>
            </a:r>
          </a:p>
        </p:txBody>
      </p:sp>
    </p:spTree>
    <p:extLst>
      <p:ext uri="{BB962C8B-B14F-4D97-AF65-F5344CB8AC3E}">
        <p14:creationId xmlns:p14="http://schemas.microsoft.com/office/powerpoint/2010/main" val="1625213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ontent Placeholder 1">
            <a:extLst>
              <a:ext uri="{FF2B5EF4-FFF2-40B4-BE49-F238E27FC236}">
                <a16:creationId xmlns:a16="http://schemas.microsoft.com/office/drawing/2014/main" id="{F8AB14D7-D476-42C4-B5D1-AE80F7D226AA}"/>
              </a:ext>
            </a:extLst>
          </p:cNvPr>
          <p:cNvSpPr>
            <a:spLocks noGrp="1"/>
          </p:cNvSpPr>
          <p:nvPr>
            <p:ph sz="quarter" idx="15"/>
          </p:nvPr>
        </p:nvSpPr>
        <p:spPr/>
        <p:txBody>
          <a:bodyPr/>
          <a:lstStyle/>
          <a:p>
            <a:pPr marL="0" indent="0">
              <a:buNone/>
            </a:pPr>
            <a:r>
              <a:rPr lang="en-US" dirty="0">
                <a:solidFill>
                  <a:schemeClr val="bg1">
                    <a:lumMod val="65000"/>
                  </a:schemeClr>
                </a:solidFill>
              </a:rPr>
              <a:t>[Figure title based on data provided below]</a:t>
            </a:r>
            <a:endParaRPr lang="en-US" baseline="30000" dirty="0">
              <a:solidFill>
                <a:schemeClr val="bg1">
                  <a:lumMod val="65000"/>
                </a:schemeClr>
              </a:solidFill>
            </a:endParaRPr>
          </a:p>
        </p:txBody>
      </p:sp>
      <p:sp>
        <p:nvSpPr>
          <p:cNvPr id="98" name="Content Placeholder 3">
            <a:extLst>
              <a:ext uri="{FF2B5EF4-FFF2-40B4-BE49-F238E27FC236}">
                <a16:creationId xmlns:a16="http://schemas.microsoft.com/office/drawing/2014/main" id="{DDF232D5-1D0E-42E7-A6B2-F515D69DAEF3}"/>
              </a:ext>
            </a:extLst>
          </p:cNvPr>
          <p:cNvSpPr>
            <a:spLocks noGrp="1"/>
          </p:cNvSpPr>
          <p:nvPr>
            <p:ph sz="quarter" idx="16"/>
          </p:nvPr>
        </p:nvSpPr>
        <p:spPr/>
        <p:txBody>
          <a:bodyPr/>
          <a:lstStyle/>
          <a:p>
            <a:pPr marL="0" indent="0">
              <a:buNone/>
            </a:pPr>
            <a:r>
              <a:rPr lang="en-US" dirty="0">
                <a:solidFill>
                  <a:schemeClr val="tx1">
                    <a:lumMod val="50000"/>
                  </a:schemeClr>
                </a:solidFill>
              </a:rPr>
              <a:t>Key facts</a:t>
            </a:r>
          </a:p>
        </p:txBody>
      </p:sp>
      <p:sp>
        <p:nvSpPr>
          <p:cNvPr id="3" name="Title 2">
            <a:extLst>
              <a:ext uri="{FF2B5EF4-FFF2-40B4-BE49-F238E27FC236}">
                <a16:creationId xmlns:a16="http://schemas.microsoft.com/office/drawing/2014/main" id="{12DCEEAD-DC70-41B3-B1EA-F82A9593915C}"/>
              </a:ext>
            </a:extLst>
          </p:cNvPr>
          <p:cNvSpPr>
            <a:spLocks noGrp="1"/>
          </p:cNvSpPr>
          <p:nvPr>
            <p:ph type="title"/>
          </p:nvPr>
        </p:nvSpPr>
        <p:spPr/>
        <p:txBody>
          <a:bodyPr>
            <a:normAutofit fontScale="90000"/>
          </a:bodyPr>
          <a:lstStyle/>
          <a:p>
            <a:r>
              <a:rPr lang="en-US" i="1" dirty="0">
                <a:solidFill>
                  <a:schemeClr val="bg1">
                    <a:lumMod val="65000"/>
                  </a:schemeClr>
                </a:solidFill>
              </a:rPr>
              <a:t>Sample slide layout: </a:t>
            </a:r>
            <a:r>
              <a:rPr lang="en-US" dirty="0">
                <a:solidFill>
                  <a:schemeClr val="bg1">
                    <a:lumMod val="65000"/>
                  </a:schemeClr>
                </a:solidFill>
              </a:rPr>
              <a:t>[Country description with key opportunities or risks e.g. strong or declining economic performance]</a:t>
            </a:r>
            <a:endParaRPr lang="en-US" baseline="30000" dirty="0">
              <a:solidFill>
                <a:schemeClr val="bg1">
                  <a:lumMod val="65000"/>
                </a:schemeClr>
              </a:solidFill>
            </a:endParaRPr>
          </a:p>
        </p:txBody>
      </p:sp>
      <p:sp>
        <p:nvSpPr>
          <p:cNvPr id="5" name="Slide Number Placeholder 4">
            <a:extLst>
              <a:ext uri="{FF2B5EF4-FFF2-40B4-BE49-F238E27FC236}">
                <a16:creationId xmlns:a16="http://schemas.microsoft.com/office/drawing/2014/main" id="{99C810B3-D248-43D6-B0D3-47FBBAA37D4F}"/>
              </a:ext>
            </a:extLst>
          </p:cNvPr>
          <p:cNvSpPr>
            <a:spLocks noGrp="1"/>
          </p:cNvSpPr>
          <p:nvPr>
            <p:ph type="sldNum" sz="quarter" idx="4"/>
          </p:nvPr>
        </p:nvSpPr>
        <p:spPr/>
        <p:txBody>
          <a:bodyPr/>
          <a:lstStyle/>
          <a:p>
            <a:fld id="{152A6E9F-401A-4EA2-ABE4-0F2E90910348}" type="slidenum">
              <a:rPr lang="en-US" smtClean="0"/>
              <a:pPr/>
              <a:t>24</a:t>
            </a:fld>
            <a:endParaRPr lang="en-US" dirty="0"/>
          </a:p>
        </p:txBody>
      </p:sp>
      <p:cxnSp>
        <p:nvCxnSpPr>
          <p:cNvPr id="99" name="Straight Connector 98">
            <a:extLst>
              <a:ext uri="{FF2B5EF4-FFF2-40B4-BE49-F238E27FC236}">
                <a16:creationId xmlns:a16="http://schemas.microsoft.com/office/drawing/2014/main" id="{C0E5E58E-160D-42EC-822D-0D059AFE4315}"/>
              </a:ext>
            </a:extLst>
          </p:cNvPr>
          <p:cNvCxnSpPr/>
          <p:nvPr/>
        </p:nvCxnSpPr>
        <p:spPr>
          <a:xfrm>
            <a:off x="472440" y="1461155"/>
            <a:ext cx="420624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461EF39-4F73-4DD3-AF36-CB1FF03EE94E}"/>
              </a:ext>
            </a:extLst>
          </p:cNvPr>
          <p:cNvCxnSpPr/>
          <p:nvPr/>
        </p:nvCxnSpPr>
        <p:spPr>
          <a:xfrm>
            <a:off x="5227320" y="1461155"/>
            <a:ext cx="420624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F76F05D-0012-416A-B5AD-50B06CFC0C6F}"/>
              </a:ext>
            </a:extLst>
          </p:cNvPr>
          <p:cNvSpPr/>
          <p:nvPr/>
        </p:nvSpPr>
        <p:spPr>
          <a:xfrm>
            <a:off x="5216013" y="1548132"/>
            <a:ext cx="4217547" cy="47301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b="1" dirty="0">
                <a:solidFill>
                  <a:schemeClr val="bg1">
                    <a:lumMod val="50000"/>
                  </a:schemeClr>
                </a:solidFill>
              </a:rPr>
              <a:t>Include graphic to show additional data that may be of high interest to the investor, e.g.:</a:t>
            </a:r>
          </a:p>
          <a:p>
            <a:pPr marL="429768" indent="-219456">
              <a:buFont typeface="Arial" panose="020B0604020202020204" pitchFamily="34" charset="0"/>
              <a:buChar char="•"/>
            </a:pPr>
            <a:r>
              <a:rPr lang="en-US" sz="1500" dirty="0">
                <a:solidFill>
                  <a:schemeClr val="bg1">
                    <a:lumMod val="50000"/>
                  </a:schemeClr>
                </a:solidFill>
              </a:rPr>
              <a:t>Country map showing population distribution</a:t>
            </a:r>
          </a:p>
          <a:p>
            <a:pPr marL="429768" indent="-219456">
              <a:buFont typeface="Arial" panose="020B0604020202020204" pitchFamily="34" charset="0"/>
              <a:buChar char="•"/>
            </a:pPr>
            <a:r>
              <a:rPr lang="en-US" sz="1500" dirty="0">
                <a:solidFill>
                  <a:schemeClr val="bg1">
                    <a:lumMod val="50000"/>
                  </a:schemeClr>
                </a:solidFill>
              </a:rPr>
              <a:t>Graph showing growth in key factors such as mobile connectivity, access to electricity</a:t>
            </a:r>
          </a:p>
          <a:p>
            <a:pPr marL="429768" indent="-219456">
              <a:buFont typeface="Arial" panose="020B0604020202020204" pitchFamily="34" charset="0"/>
              <a:buChar char="•"/>
            </a:pPr>
            <a:r>
              <a:rPr lang="en-US" sz="1500" dirty="0">
                <a:solidFill>
                  <a:schemeClr val="bg1">
                    <a:lumMod val="50000"/>
                  </a:schemeClr>
                </a:solidFill>
              </a:rPr>
              <a:t>Trade maps</a:t>
            </a:r>
          </a:p>
        </p:txBody>
      </p:sp>
      <p:graphicFrame>
        <p:nvGraphicFramePr>
          <p:cNvPr id="13" name="Table 12">
            <a:extLst>
              <a:ext uri="{FF2B5EF4-FFF2-40B4-BE49-F238E27FC236}">
                <a16:creationId xmlns:a16="http://schemas.microsoft.com/office/drawing/2014/main" id="{DBF39495-6D04-43B9-8D3C-4E6C0F15CF9A}"/>
              </a:ext>
            </a:extLst>
          </p:cNvPr>
          <p:cNvGraphicFramePr>
            <a:graphicFrameLocks noGrp="1"/>
          </p:cNvGraphicFramePr>
          <p:nvPr>
            <p:extLst>
              <p:ext uri="{D42A27DB-BD31-4B8C-83A1-F6EECF244321}">
                <p14:modId xmlns:p14="http://schemas.microsoft.com/office/powerpoint/2010/main" val="495971244"/>
              </p:ext>
            </p:extLst>
          </p:nvPr>
        </p:nvGraphicFramePr>
        <p:xfrm>
          <a:off x="472439" y="1548132"/>
          <a:ext cx="4217547" cy="4730171"/>
        </p:xfrm>
        <a:graphic>
          <a:graphicData uri="http://schemas.openxmlformats.org/drawingml/2006/table">
            <a:tbl>
              <a:tblPr firstRow="1" bandRow="1">
                <a:tableStyleId>{5940675A-B579-460E-94D1-54222C63F5DA}</a:tableStyleId>
              </a:tblPr>
              <a:tblGrid>
                <a:gridCol w="2255542">
                  <a:extLst>
                    <a:ext uri="{9D8B030D-6E8A-4147-A177-3AD203B41FA5}">
                      <a16:colId xmlns:a16="http://schemas.microsoft.com/office/drawing/2014/main" val="1171004459"/>
                    </a:ext>
                  </a:extLst>
                </a:gridCol>
                <a:gridCol w="1962005">
                  <a:extLst>
                    <a:ext uri="{9D8B030D-6E8A-4147-A177-3AD203B41FA5}">
                      <a16:colId xmlns:a16="http://schemas.microsoft.com/office/drawing/2014/main" val="3599978596"/>
                    </a:ext>
                  </a:extLst>
                </a:gridCol>
              </a:tblGrid>
              <a:tr h="380369">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r>
                        <a:rPr lang="en-US" sz="1500" b="1" kern="0" dirty="0">
                          <a:solidFill>
                            <a:schemeClr val="bg1"/>
                          </a:solidFill>
                        </a:rPr>
                        <a:t>Population</a:t>
                      </a:r>
                      <a:endParaRPr lang="en-US" sz="1500" dirty="0">
                        <a:solidFill>
                          <a:schemeClr val="bg1"/>
                        </a:solidFill>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276610"/>
                  </a:ext>
                </a:extLst>
              </a:tr>
              <a:tr h="652061">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r>
                        <a:rPr lang="en-US" sz="1500" b="1" dirty="0">
                          <a:solidFill>
                            <a:schemeClr val="bg1"/>
                          </a:solidFill>
                        </a:rPr>
                        <a:t>Rural population </a:t>
                      </a:r>
                    </a:p>
                    <a:p>
                      <a:pPr marL="0" marR="0" lvl="0" indent="0" algn="l" defTabSz="957706" rtl="0" eaLnBrk="1" fontAlgn="auto" latinLnBrk="0" hangingPunct="1">
                        <a:lnSpc>
                          <a:spcPct val="100000"/>
                        </a:lnSpc>
                        <a:spcBef>
                          <a:spcPts val="0"/>
                        </a:spcBef>
                        <a:spcAft>
                          <a:spcPts val="0"/>
                        </a:spcAft>
                        <a:buClrTx/>
                        <a:buSzTx/>
                        <a:buFontTx/>
                        <a:buNone/>
                        <a:tabLst/>
                        <a:defRPr/>
                      </a:pPr>
                      <a:r>
                        <a:rPr lang="en-US" sz="1500" b="1" dirty="0">
                          <a:solidFill>
                            <a:schemeClr val="bg1"/>
                          </a:solidFill>
                        </a:rPr>
                        <a:t>(% of total)</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6625221"/>
                  </a:ext>
                </a:extLst>
              </a:tr>
              <a:tr h="652061">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r>
                        <a:rPr lang="en-US" sz="1500" b="1" dirty="0">
                          <a:solidFill>
                            <a:schemeClr val="bg1"/>
                          </a:solidFill>
                        </a:rPr>
                        <a:t>Youth population </a:t>
                      </a:r>
                    </a:p>
                    <a:p>
                      <a:pPr marL="0" marR="0" lvl="0" indent="0" algn="l" defTabSz="957706" rtl="0" eaLnBrk="1" fontAlgn="auto" latinLnBrk="0" hangingPunct="1">
                        <a:lnSpc>
                          <a:spcPct val="100000"/>
                        </a:lnSpc>
                        <a:spcBef>
                          <a:spcPts val="0"/>
                        </a:spcBef>
                        <a:spcAft>
                          <a:spcPts val="0"/>
                        </a:spcAft>
                        <a:buClrTx/>
                        <a:buSzTx/>
                        <a:buFontTx/>
                        <a:buNone/>
                        <a:tabLst/>
                        <a:defRPr/>
                      </a:pPr>
                      <a:r>
                        <a:rPr lang="en-US" sz="1500" b="1" dirty="0">
                          <a:solidFill>
                            <a:schemeClr val="bg1"/>
                          </a:solidFill>
                        </a:rPr>
                        <a:t>(% of total)</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Tx/>
                        <a:buNone/>
                        <a:tabLst/>
                        <a:defRPr/>
                      </a:pPr>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45786993"/>
                  </a:ext>
                </a:extLst>
              </a:tr>
              <a:tr h="497106">
                <a:tc>
                  <a:txBody>
                    <a:bodyPr/>
                    <a:lstStyle/>
                    <a:p>
                      <a:r>
                        <a:rPr lang="en-US" sz="1500" b="1" dirty="0">
                          <a:solidFill>
                            <a:schemeClr val="bg1"/>
                          </a:solidFill>
                        </a:rPr>
                        <a:t>GDP</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0889243"/>
                  </a:ext>
                </a:extLst>
              </a:tr>
              <a:tr h="405860">
                <a:tc>
                  <a:txBody>
                    <a:bodyPr/>
                    <a:lstStyle/>
                    <a:p>
                      <a:r>
                        <a:rPr lang="en-US" sz="1500" b="1" dirty="0">
                          <a:solidFill>
                            <a:schemeClr val="bg1"/>
                          </a:solidFill>
                        </a:rPr>
                        <a:t>Avg. GDP growth rate</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78245097"/>
                  </a:ext>
                </a:extLst>
              </a:tr>
              <a:tr h="458223">
                <a:tc>
                  <a:txBody>
                    <a:bodyPr/>
                    <a:lstStyle/>
                    <a:p>
                      <a:r>
                        <a:rPr lang="en-US" sz="1500" b="1" dirty="0">
                          <a:solidFill>
                            <a:schemeClr val="bg1"/>
                          </a:solidFill>
                        </a:rPr>
                        <a:t>GDP per capita</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63566238"/>
                  </a:ext>
                </a:extLst>
              </a:tr>
              <a:tr h="380369">
                <a:tc>
                  <a:txBody>
                    <a:bodyPr/>
                    <a:lstStyle/>
                    <a:p>
                      <a:r>
                        <a:rPr lang="en-US" sz="1500" b="1" dirty="0">
                          <a:solidFill>
                            <a:schemeClr val="bg1"/>
                          </a:solidFill>
                        </a:rPr>
                        <a:t>Currency</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84585008"/>
                  </a:ext>
                </a:extLst>
              </a:tr>
              <a:tr h="380369">
                <a:tc>
                  <a:txBody>
                    <a:bodyPr/>
                    <a:lstStyle/>
                    <a:p>
                      <a:r>
                        <a:rPr lang="en-US" sz="1500" b="1" dirty="0">
                          <a:solidFill>
                            <a:schemeClr val="bg1"/>
                          </a:solidFill>
                        </a:rPr>
                        <a:t>Inflation rate</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873585"/>
                  </a:ext>
                </a:extLst>
              </a:tr>
              <a:tr h="923753">
                <a:tc>
                  <a:txBody>
                    <a:bodyPr/>
                    <a:lstStyle/>
                    <a:p>
                      <a:r>
                        <a:rPr lang="en-US" sz="1500" b="1" dirty="0">
                          <a:solidFill>
                            <a:schemeClr val="bg1"/>
                          </a:solidFill>
                        </a:rPr>
                        <a:t>Poverty level (% pop. living below poverty line of USD 1.9)</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500" dirty="0">
                        <a:solidFill>
                          <a:schemeClr val="tx1">
                            <a:lumMod val="50000"/>
                          </a:schemeClr>
                        </a:solidFill>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1657032"/>
                  </a:ext>
                </a:extLst>
              </a:tr>
            </a:tbl>
          </a:graphicData>
        </a:graphic>
      </p:graphicFrame>
    </p:spTree>
    <p:extLst>
      <p:ext uri="{BB962C8B-B14F-4D97-AF65-F5344CB8AC3E}">
        <p14:creationId xmlns:p14="http://schemas.microsoft.com/office/powerpoint/2010/main" val="176916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US" dirty="0"/>
              <a:t>Growth plan</a:t>
            </a:r>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25</a:t>
            </a:fld>
            <a:endParaRPr lang="en-US" dirty="0"/>
          </a:p>
        </p:txBody>
      </p:sp>
      <p:sp>
        <p:nvSpPr>
          <p:cNvPr id="6" name="Rectangle 5">
            <a:extLst>
              <a:ext uri="{FF2B5EF4-FFF2-40B4-BE49-F238E27FC236}">
                <a16:creationId xmlns:a16="http://schemas.microsoft.com/office/drawing/2014/main" id="{709AB5B7-67AA-4144-A888-A4A773FD4D18}"/>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4281419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Review the company’s growth plan and determine feasibility based on internal capabilities versus constraints</a:t>
            </a:r>
            <a:endParaRPr lang="en-US" i="1" dirty="0"/>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9"/>
            <a:ext cx="8961120" cy="3492501"/>
          </a:xfrm>
          <a:noFill/>
          <a:ln>
            <a:solidFill>
              <a:srgbClr val="00B0F0"/>
            </a:solidFill>
          </a:ln>
        </p:spPr>
        <p:txBody>
          <a:bodyPr>
            <a:normAutofit/>
          </a:bodyPr>
          <a:lstStyle/>
          <a:p>
            <a:pPr marL="429768" lvl="1" indent="-219456">
              <a:lnSpc>
                <a:spcPct val="100000"/>
              </a:lnSpc>
              <a:spcBef>
                <a:spcPts val="600"/>
              </a:spcBef>
            </a:pPr>
            <a:endParaRPr lang="en-US" sz="1400" dirty="0"/>
          </a:p>
          <a:p>
            <a:pPr marL="429768" lvl="1" indent="-219456">
              <a:lnSpc>
                <a:spcPct val="100000"/>
              </a:lnSpc>
              <a:spcBef>
                <a:spcPts val="600"/>
              </a:spcBef>
            </a:pPr>
            <a:r>
              <a:rPr lang="en-US" sz="1400" dirty="0"/>
              <a:t>Discuss management’s rationale and decision process that led to the development of their strategic growth plan</a:t>
            </a:r>
          </a:p>
          <a:p>
            <a:pPr marL="429768" lvl="1" indent="-219456">
              <a:lnSpc>
                <a:spcPct val="100000"/>
              </a:lnSpc>
              <a:spcBef>
                <a:spcPts val="600"/>
              </a:spcBef>
            </a:pPr>
            <a:r>
              <a:rPr lang="en-US" sz="1400" dirty="0"/>
              <a:t>Breakdown the company’s growth plans into subcategories and explain the opportunities as seen by the company</a:t>
            </a:r>
          </a:p>
          <a:p>
            <a:pPr marL="429768" lvl="1" indent="-219456">
              <a:lnSpc>
                <a:spcPct val="100000"/>
              </a:lnSpc>
              <a:spcBef>
                <a:spcPts val="600"/>
              </a:spcBef>
            </a:pPr>
            <a:r>
              <a:rPr lang="en-US" sz="1400" dirty="0"/>
              <a:t>Describe how the company intends to roll out such plans and their capabilities to do so</a:t>
            </a:r>
          </a:p>
          <a:p>
            <a:pPr marL="429768" lvl="1" indent="-219456">
              <a:lnSpc>
                <a:spcPct val="100000"/>
              </a:lnSpc>
              <a:spcBef>
                <a:spcPts val="600"/>
              </a:spcBef>
            </a:pPr>
            <a:r>
              <a:rPr lang="en-US" sz="1400" dirty="0"/>
              <a:t>Discuss how these growth plans will affect the company’s current business model</a:t>
            </a:r>
          </a:p>
          <a:p>
            <a:pPr marL="429768" lvl="1" indent="-219456">
              <a:lnSpc>
                <a:spcPct val="100000"/>
              </a:lnSpc>
              <a:spcBef>
                <a:spcPts val="600"/>
              </a:spcBef>
            </a:pPr>
            <a:r>
              <a:rPr lang="en-US" sz="1400" dirty="0"/>
              <a:t>Provide implementation timeline to show key milestones over 1-, 5- or 10-year period as appropriate</a:t>
            </a:r>
          </a:p>
          <a:p>
            <a:pPr marL="429768" lvl="1" indent="-219456">
              <a:lnSpc>
                <a:spcPct val="100000"/>
              </a:lnSpc>
              <a:spcBef>
                <a:spcPts val="600"/>
              </a:spcBef>
            </a:pPr>
            <a:r>
              <a:rPr lang="en-US" sz="1400" dirty="0"/>
              <a:t>Discuss reasonableness of these growth plans, relative to capabilities and other priorities within the company</a:t>
            </a:r>
          </a:p>
          <a:p>
            <a:pPr marL="429768" lvl="1" indent="-219456">
              <a:lnSpc>
                <a:spcPct val="100000"/>
              </a:lnSpc>
              <a:spcBef>
                <a:spcPts val="600"/>
              </a:spcBef>
            </a:pPr>
            <a:r>
              <a:rPr lang="en-US" sz="1400" dirty="0"/>
              <a:t>Outline any internal and external growth constraints and how the company intends to manage these challenges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26</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Growth plan</a:t>
            </a:r>
          </a:p>
        </p:txBody>
      </p:sp>
    </p:spTree>
    <p:extLst>
      <p:ext uri="{BB962C8B-B14F-4D97-AF65-F5344CB8AC3E}">
        <p14:creationId xmlns:p14="http://schemas.microsoft.com/office/powerpoint/2010/main" val="869891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Rectangle: Rounded Corners 184">
            <a:extLst>
              <a:ext uri="{FF2B5EF4-FFF2-40B4-BE49-F238E27FC236}">
                <a16:creationId xmlns:a16="http://schemas.microsoft.com/office/drawing/2014/main" id="{658E14A0-1BC0-4D0A-864D-C247EA901E94}"/>
              </a:ext>
            </a:extLst>
          </p:cNvPr>
          <p:cNvSpPr/>
          <p:nvPr/>
        </p:nvSpPr>
        <p:spPr>
          <a:xfrm>
            <a:off x="573214" y="4985346"/>
            <a:ext cx="2998782" cy="1299384"/>
          </a:xfrm>
          <a:prstGeom prst="roundRect">
            <a:avLst>
              <a:gd name="adj" fmla="val 111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i="1" dirty="0">
                <a:solidFill>
                  <a:schemeClr val="bg1">
                    <a:lumMod val="95000"/>
                  </a:schemeClr>
                </a:solidFill>
              </a:rPr>
              <a:t>e.g. deploy mobile application to capture younger audience in urban areas</a:t>
            </a:r>
          </a:p>
        </p:txBody>
      </p:sp>
      <p:sp>
        <p:nvSpPr>
          <p:cNvPr id="184" name="Text Placeholder 8">
            <a:extLst>
              <a:ext uri="{FF2B5EF4-FFF2-40B4-BE49-F238E27FC236}">
                <a16:creationId xmlns:a16="http://schemas.microsoft.com/office/drawing/2014/main" id="{F7EB2B7E-EBCE-4BC8-8570-05AF7A47C75E}"/>
              </a:ext>
            </a:extLst>
          </p:cNvPr>
          <p:cNvSpPr txBox="1">
            <a:spLocks/>
          </p:cNvSpPr>
          <p:nvPr/>
        </p:nvSpPr>
        <p:spPr>
          <a:xfrm>
            <a:off x="994262" y="4648728"/>
            <a:ext cx="1896184" cy="318466"/>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sz="1400" dirty="0">
                <a:solidFill>
                  <a:schemeClr val="bg1">
                    <a:lumMod val="65000"/>
                  </a:schemeClr>
                </a:solidFill>
                <a:latin typeface="+mn-lt"/>
              </a:rPr>
              <a:t>[Growth avenue 3]</a:t>
            </a:r>
            <a:endParaRPr lang="en-US" sz="1400" dirty="0">
              <a:solidFill>
                <a:schemeClr val="bg1">
                  <a:lumMod val="65000"/>
                </a:schemeClr>
              </a:solidFill>
              <a:highlight>
                <a:srgbClr val="FFFF00"/>
              </a:highlight>
              <a:latin typeface="+mn-lt"/>
            </a:endParaRPr>
          </a:p>
        </p:txBody>
      </p:sp>
      <p:sp>
        <p:nvSpPr>
          <p:cNvPr id="304" name="Rectangle 303">
            <a:extLst>
              <a:ext uri="{FF2B5EF4-FFF2-40B4-BE49-F238E27FC236}">
                <a16:creationId xmlns:a16="http://schemas.microsoft.com/office/drawing/2014/main" id="{19B2AA62-D6BF-4F9D-899F-239E680ACF49}"/>
              </a:ext>
            </a:extLst>
          </p:cNvPr>
          <p:cNvSpPr/>
          <p:nvPr/>
        </p:nvSpPr>
        <p:spPr>
          <a:xfrm>
            <a:off x="523274" y="4800457"/>
            <a:ext cx="332816" cy="336144"/>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FF"/>
                </a:solidFill>
                <a:latin typeface="Arial" panose="020B0604020202020204" pitchFamily="34" charset="0"/>
              </a:rPr>
              <a:t>3</a:t>
            </a:r>
            <a:endParaRPr lang="en-US" sz="1400" b="1" dirty="0">
              <a:solidFill>
                <a:srgbClr val="FFFFFF"/>
              </a:solidFill>
              <a:latin typeface="Arial" panose="020B0604020202020204" pitchFamily="34" charset="0"/>
            </a:endParaRPr>
          </a:p>
        </p:txBody>
      </p:sp>
      <p:sp>
        <p:nvSpPr>
          <p:cNvPr id="170" name="Rectangle: Rounded Corners 169">
            <a:extLst>
              <a:ext uri="{FF2B5EF4-FFF2-40B4-BE49-F238E27FC236}">
                <a16:creationId xmlns:a16="http://schemas.microsoft.com/office/drawing/2014/main" id="{BF2538D1-1C3B-4CB7-9CF5-B77F3C6F458E}"/>
              </a:ext>
            </a:extLst>
          </p:cNvPr>
          <p:cNvSpPr/>
          <p:nvPr/>
        </p:nvSpPr>
        <p:spPr>
          <a:xfrm>
            <a:off x="573214" y="3177692"/>
            <a:ext cx="3028178" cy="1430546"/>
          </a:xfrm>
          <a:prstGeom prst="roundRect">
            <a:avLst>
              <a:gd name="adj" fmla="val 111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i="1" dirty="0">
                <a:solidFill>
                  <a:schemeClr val="bg1">
                    <a:lumMod val="95000"/>
                  </a:schemeClr>
                </a:solidFill>
              </a:rPr>
              <a:t>e.g. expand into retail sales to capture individual consumers</a:t>
            </a:r>
          </a:p>
        </p:txBody>
      </p:sp>
      <p:sp>
        <p:nvSpPr>
          <p:cNvPr id="180" name="Title 52">
            <a:extLst>
              <a:ext uri="{FF2B5EF4-FFF2-40B4-BE49-F238E27FC236}">
                <a16:creationId xmlns:a16="http://schemas.microsoft.com/office/drawing/2014/main" id="{3599AE02-74FC-4511-A67B-4043260E4A74}"/>
              </a:ext>
            </a:extLst>
          </p:cNvPr>
          <p:cNvSpPr>
            <a:spLocks noGrp="1"/>
          </p:cNvSpPr>
          <p:nvPr>
            <p:ph type="title"/>
          </p:nvPr>
        </p:nvSpPr>
        <p:spPr/>
        <p:txBody>
          <a:bodyPr/>
          <a:lstStyle/>
          <a:p>
            <a:r>
              <a:rPr lang="en-US" i="1" dirty="0">
                <a:solidFill>
                  <a:schemeClr val="bg1">
                    <a:lumMod val="65000"/>
                  </a:schemeClr>
                </a:solidFill>
              </a:rPr>
              <a:t>Sample slide layout: </a:t>
            </a:r>
            <a:r>
              <a:rPr lang="en-US" dirty="0">
                <a:solidFill>
                  <a:schemeClr val="bg1">
                    <a:lumMod val="65000"/>
                  </a:schemeClr>
                </a:solidFill>
              </a:rPr>
              <a:t>[Summary of growth opportunities within the business as seen by management]</a:t>
            </a:r>
            <a:endParaRPr lang="en-US" dirty="0">
              <a:solidFill>
                <a:schemeClr val="bg1">
                  <a:lumMod val="65000"/>
                </a:schemeClr>
              </a:solidFill>
              <a:highlight>
                <a:srgbClr val="FFFF00"/>
              </a:highlight>
            </a:endParaRPr>
          </a:p>
        </p:txBody>
      </p:sp>
      <p:sp>
        <p:nvSpPr>
          <p:cNvPr id="3" name="Slide Number Placeholder 2">
            <a:extLst>
              <a:ext uri="{FF2B5EF4-FFF2-40B4-BE49-F238E27FC236}">
                <a16:creationId xmlns:a16="http://schemas.microsoft.com/office/drawing/2014/main" id="{7703633E-F273-43D3-BDBE-09BE1F40BAC7}"/>
              </a:ext>
            </a:extLst>
          </p:cNvPr>
          <p:cNvSpPr>
            <a:spLocks noGrp="1"/>
          </p:cNvSpPr>
          <p:nvPr>
            <p:ph type="sldNum" sz="quarter" idx="4"/>
          </p:nvPr>
        </p:nvSpPr>
        <p:spPr/>
        <p:txBody>
          <a:bodyPr/>
          <a:lstStyle/>
          <a:p>
            <a:fld id="{152A6E9F-401A-4EA2-ABE4-0F2E90910348}" type="slidenum">
              <a:rPr lang="en-US" smtClean="0"/>
              <a:pPr/>
              <a:t>27</a:t>
            </a:fld>
            <a:endParaRPr lang="en-US" dirty="0"/>
          </a:p>
        </p:txBody>
      </p:sp>
      <p:sp>
        <p:nvSpPr>
          <p:cNvPr id="229" name="Rectangle: Rounded Corners 228">
            <a:extLst>
              <a:ext uri="{FF2B5EF4-FFF2-40B4-BE49-F238E27FC236}">
                <a16:creationId xmlns:a16="http://schemas.microsoft.com/office/drawing/2014/main" id="{CAB6BF7B-EBAF-4363-8BFE-77019B4D56CB}"/>
              </a:ext>
            </a:extLst>
          </p:cNvPr>
          <p:cNvSpPr/>
          <p:nvPr/>
        </p:nvSpPr>
        <p:spPr>
          <a:xfrm>
            <a:off x="3886960" y="1302620"/>
            <a:ext cx="5538287" cy="4982110"/>
          </a:xfrm>
          <a:prstGeom prst="roundRect">
            <a:avLst>
              <a:gd name="adj" fmla="val 253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25" name="Rectangle: Rounded Corners 24">
            <a:extLst>
              <a:ext uri="{FF2B5EF4-FFF2-40B4-BE49-F238E27FC236}">
                <a16:creationId xmlns:a16="http://schemas.microsoft.com/office/drawing/2014/main" id="{6BD6F637-61BF-4D7F-9E4D-0EEC4F1B886D}"/>
              </a:ext>
            </a:extLst>
          </p:cNvPr>
          <p:cNvSpPr/>
          <p:nvPr/>
        </p:nvSpPr>
        <p:spPr>
          <a:xfrm>
            <a:off x="591112" y="1495032"/>
            <a:ext cx="2989863" cy="1299383"/>
          </a:xfrm>
          <a:prstGeom prst="roundRect">
            <a:avLst>
              <a:gd name="adj" fmla="val 111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i="1" dirty="0">
                <a:solidFill>
                  <a:schemeClr val="bg1">
                    <a:lumMod val="95000"/>
                  </a:schemeClr>
                </a:solidFill>
              </a:rPr>
              <a:t>e.g. set up processing plant for value addition</a:t>
            </a:r>
            <a:endParaRPr lang="en-US" sz="1400" b="1" i="1" dirty="0">
              <a:solidFill>
                <a:schemeClr val="bg1">
                  <a:lumMod val="95000"/>
                </a:schemeClr>
              </a:solidFill>
              <a:highlight>
                <a:srgbClr val="FFFF00"/>
              </a:highlight>
            </a:endParaRPr>
          </a:p>
        </p:txBody>
      </p:sp>
      <p:sp>
        <p:nvSpPr>
          <p:cNvPr id="147" name="Text Placeholder 8">
            <a:extLst>
              <a:ext uri="{FF2B5EF4-FFF2-40B4-BE49-F238E27FC236}">
                <a16:creationId xmlns:a16="http://schemas.microsoft.com/office/drawing/2014/main" id="{92118208-21E1-470E-BFED-D978405A0C78}"/>
              </a:ext>
            </a:extLst>
          </p:cNvPr>
          <p:cNvSpPr txBox="1">
            <a:spLocks/>
          </p:cNvSpPr>
          <p:nvPr/>
        </p:nvSpPr>
        <p:spPr>
          <a:xfrm>
            <a:off x="998874" y="1146767"/>
            <a:ext cx="1896184" cy="318466"/>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sz="1400" dirty="0">
                <a:solidFill>
                  <a:schemeClr val="bg1">
                    <a:lumMod val="65000"/>
                  </a:schemeClr>
                </a:solidFill>
                <a:latin typeface="+mn-lt"/>
              </a:rPr>
              <a:t>[Growth avenue 1]</a:t>
            </a:r>
            <a:endParaRPr lang="en-US" sz="1400" dirty="0">
              <a:solidFill>
                <a:schemeClr val="bg1">
                  <a:lumMod val="65000"/>
                </a:schemeClr>
              </a:solidFill>
              <a:highlight>
                <a:srgbClr val="FFFF00"/>
              </a:highlight>
              <a:latin typeface="+mn-lt"/>
            </a:endParaRPr>
          </a:p>
        </p:txBody>
      </p:sp>
      <p:sp>
        <p:nvSpPr>
          <p:cNvPr id="74" name="Rectangle 73">
            <a:extLst>
              <a:ext uri="{FF2B5EF4-FFF2-40B4-BE49-F238E27FC236}">
                <a16:creationId xmlns:a16="http://schemas.microsoft.com/office/drawing/2014/main" id="{B280D215-97AF-41B5-9672-75CEA7AFD1B9}"/>
              </a:ext>
            </a:extLst>
          </p:cNvPr>
          <p:cNvSpPr/>
          <p:nvPr/>
        </p:nvSpPr>
        <p:spPr>
          <a:xfrm>
            <a:off x="523274" y="1322053"/>
            <a:ext cx="332816" cy="336144"/>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latin typeface="Arial" panose="020B0604020202020204" pitchFamily="34" charset="0"/>
              </a:rPr>
              <a:t>1</a:t>
            </a:r>
          </a:p>
        </p:txBody>
      </p:sp>
      <p:sp>
        <p:nvSpPr>
          <p:cNvPr id="166" name="Text Placeholder 8">
            <a:extLst>
              <a:ext uri="{FF2B5EF4-FFF2-40B4-BE49-F238E27FC236}">
                <a16:creationId xmlns:a16="http://schemas.microsoft.com/office/drawing/2014/main" id="{AB1CD9C3-ECDD-4C53-ADE3-9526244B19BB}"/>
              </a:ext>
            </a:extLst>
          </p:cNvPr>
          <p:cNvSpPr txBox="1">
            <a:spLocks/>
          </p:cNvSpPr>
          <p:nvPr/>
        </p:nvSpPr>
        <p:spPr>
          <a:xfrm>
            <a:off x="994262" y="2883996"/>
            <a:ext cx="1896184" cy="318466"/>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sz="1400" dirty="0">
                <a:solidFill>
                  <a:schemeClr val="bg1">
                    <a:lumMod val="65000"/>
                  </a:schemeClr>
                </a:solidFill>
                <a:latin typeface="+mn-lt"/>
              </a:rPr>
              <a:t>[Growth avenue 2]</a:t>
            </a:r>
            <a:endParaRPr lang="en-US" sz="1400" dirty="0">
              <a:solidFill>
                <a:schemeClr val="bg1">
                  <a:lumMod val="65000"/>
                </a:schemeClr>
              </a:solidFill>
              <a:highlight>
                <a:srgbClr val="FFFF00"/>
              </a:highlight>
              <a:latin typeface="+mn-lt"/>
            </a:endParaRPr>
          </a:p>
        </p:txBody>
      </p:sp>
      <p:sp>
        <p:nvSpPr>
          <p:cNvPr id="303" name="Rectangle 302">
            <a:extLst>
              <a:ext uri="{FF2B5EF4-FFF2-40B4-BE49-F238E27FC236}">
                <a16:creationId xmlns:a16="http://schemas.microsoft.com/office/drawing/2014/main" id="{04E76F16-3463-492E-9AC8-C0C64944CA20}"/>
              </a:ext>
            </a:extLst>
          </p:cNvPr>
          <p:cNvSpPr/>
          <p:nvPr/>
        </p:nvSpPr>
        <p:spPr>
          <a:xfrm>
            <a:off x="523274" y="3029563"/>
            <a:ext cx="332816" cy="336144"/>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FF"/>
                </a:solidFill>
                <a:latin typeface="Arial" panose="020B0604020202020204" pitchFamily="34" charset="0"/>
              </a:rPr>
              <a:t>2</a:t>
            </a:r>
            <a:endParaRPr lang="en-US" sz="1400" b="1" dirty="0">
              <a:solidFill>
                <a:srgbClr val="FFFFFF"/>
              </a:solidFill>
              <a:latin typeface="Arial" panose="020B0604020202020204" pitchFamily="34" charset="0"/>
            </a:endParaRPr>
          </a:p>
        </p:txBody>
      </p:sp>
      <p:sp>
        <p:nvSpPr>
          <p:cNvPr id="89" name="Rectangle: Rounded Corners 88">
            <a:extLst>
              <a:ext uri="{FF2B5EF4-FFF2-40B4-BE49-F238E27FC236}">
                <a16:creationId xmlns:a16="http://schemas.microsoft.com/office/drawing/2014/main" id="{032C43C0-D59A-49B5-A41B-915C2D3CAA24}"/>
              </a:ext>
            </a:extLst>
          </p:cNvPr>
          <p:cNvSpPr/>
          <p:nvPr/>
        </p:nvSpPr>
        <p:spPr>
          <a:xfrm>
            <a:off x="7299055" y="1089333"/>
            <a:ext cx="2166700" cy="32450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dirty="0">
                <a:solidFill>
                  <a:schemeClr val="bg1"/>
                </a:solidFill>
              </a:rPr>
              <a:t>Strategic planning</a:t>
            </a:r>
            <a:endParaRPr lang="en-US" sz="1500" b="1" dirty="0">
              <a:solidFill>
                <a:schemeClr val="bg1"/>
              </a:solidFill>
            </a:endParaRPr>
          </a:p>
        </p:txBody>
      </p:sp>
      <p:sp>
        <p:nvSpPr>
          <p:cNvPr id="16" name="Rectangle 15">
            <a:extLst>
              <a:ext uri="{FF2B5EF4-FFF2-40B4-BE49-F238E27FC236}">
                <a16:creationId xmlns:a16="http://schemas.microsoft.com/office/drawing/2014/main" id="{DB95EE03-DE06-404F-838C-DBEBCD58C56F}"/>
              </a:ext>
            </a:extLst>
          </p:cNvPr>
          <p:cNvSpPr/>
          <p:nvPr/>
        </p:nvSpPr>
        <p:spPr>
          <a:xfrm>
            <a:off x="3886960" y="1520432"/>
            <a:ext cx="5538287" cy="4764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29768" indent="-219456">
              <a:lnSpc>
                <a:spcPct val="90000"/>
              </a:lnSpc>
              <a:spcBef>
                <a:spcPts val="600"/>
              </a:spcBef>
              <a:buFont typeface="Arial" panose="020B0604020202020204" pitchFamily="34" charset="0"/>
              <a:buChar char="•"/>
            </a:pPr>
            <a:r>
              <a:rPr lang="en-US" sz="1500" dirty="0">
                <a:solidFill>
                  <a:schemeClr val="bg1">
                    <a:lumMod val="65000"/>
                  </a:schemeClr>
                </a:solidFill>
              </a:rPr>
              <a:t>Discuss management’s rationale behind decisions to focus on these growth avenues</a:t>
            </a:r>
          </a:p>
          <a:p>
            <a:pPr marL="210312">
              <a:lnSpc>
                <a:spcPct val="90000"/>
              </a:lnSpc>
              <a:spcBef>
                <a:spcPts val="600"/>
              </a:spcBef>
            </a:pPr>
            <a:endParaRPr lang="en-US" sz="1500" dirty="0">
              <a:solidFill>
                <a:schemeClr val="bg1">
                  <a:lumMod val="65000"/>
                </a:schemeClr>
              </a:solidFill>
            </a:endParaRPr>
          </a:p>
          <a:p>
            <a:pPr marL="429768" indent="-219456">
              <a:lnSpc>
                <a:spcPct val="90000"/>
              </a:lnSpc>
              <a:spcBef>
                <a:spcPts val="600"/>
              </a:spcBef>
              <a:buFont typeface="Arial" panose="020B0604020202020204" pitchFamily="34" charset="0"/>
              <a:buChar char="•"/>
            </a:pPr>
            <a:r>
              <a:rPr lang="en-US" sz="1500" dirty="0">
                <a:solidFill>
                  <a:schemeClr val="bg1">
                    <a:lumMod val="65000"/>
                  </a:schemeClr>
                </a:solidFill>
              </a:rPr>
              <a:t>Discuss how these growth plans will affect the company’s current business model</a:t>
            </a:r>
          </a:p>
          <a:p>
            <a:pPr marL="210312">
              <a:lnSpc>
                <a:spcPct val="90000"/>
              </a:lnSpc>
              <a:spcBef>
                <a:spcPts val="600"/>
              </a:spcBef>
            </a:pPr>
            <a:endParaRPr lang="en-US" sz="1500" dirty="0">
              <a:solidFill>
                <a:schemeClr val="bg1">
                  <a:lumMod val="65000"/>
                </a:schemeClr>
              </a:solidFill>
            </a:endParaRPr>
          </a:p>
          <a:p>
            <a:pPr marL="429768" indent="-219456">
              <a:lnSpc>
                <a:spcPct val="90000"/>
              </a:lnSpc>
              <a:spcBef>
                <a:spcPts val="600"/>
              </a:spcBef>
              <a:buFont typeface="Arial" panose="020B0604020202020204" pitchFamily="34" charset="0"/>
              <a:buChar char="•"/>
            </a:pPr>
            <a:r>
              <a:rPr lang="en-US" sz="1500" dirty="0">
                <a:solidFill>
                  <a:schemeClr val="bg1">
                    <a:lumMod val="65000"/>
                  </a:schemeClr>
                </a:solidFill>
              </a:rPr>
              <a:t>Discuss any internal and external growth constraints and how the company intends to manage these challenges</a:t>
            </a:r>
          </a:p>
          <a:p>
            <a:pPr marL="210312">
              <a:lnSpc>
                <a:spcPct val="90000"/>
              </a:lnSpc>
              <a:spcBef>
                <a:spcPts val="600"/>
              </a:spcBef>
            </a:pPr>
            <a:endParaRPr lang="en-US" sz="1500" dirty="0">
              <a:solidFill>
                <a:schemeClr val="bg1">
                  <a:lumMod val="65000"/>
                </a:schemeClr>
              </a:solidFill>
            </a:endParaRPr>
          </a:p>
          <a:p>
            <a:pPr marL="429768" indent="-219456">
              <a:lnSpc>
                <a:spcPct val="90000"/>
              </a:lnSpc>
              <a:spcBef>
                <a:spcPts val="600"/>
              </a:spcBef>
              <a:buFont typeface="Arial" panose="020B0604020202020204" pitchFamily="34" charset="0"/>
              <a:buChar char="•"/>
            </a:pPr>
            <a:r>
              <a:rPr lang="en-US" sz="1500" dirty="0">
                <a:solidFill>
                  <a:schemeClr val="bg1">
                    <a:lumMod val="65000"/>
                  </a:schemeClr>
                </a:solidFill>
              </a:rPr>
              <a:t>Discuss reasonableness of these growth plans, relative to capabilities and other priorities within the company</a:t>
            </a:r>
          </a:p>
        </p:txBody>
      </p:sp>
    </p:spTree>
    <p:extLst>
      <p:ext uri="{BB962C8B-B14F-4D97-AF65-F5344CB8AC3E}">
        <p14:creationId xmlns:p14="http://schemas.microsoft.com/office/powerpoint/2010/main" val="14975654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US" dirty="0"/>
              <a:t>Financial evaluation</a:t>
            </a:r>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28</a:t>
            </a:fld>
            <a:endParaRPr lang="en-US" dirty="0"/>
          </a:p>
        </p:txBody>
      </p:sp>
      <p:sp>
        <p:nvSpPr>
          <p:cNvPr id="6" name="Rectangle 5">
            <a:extLst>
              <a:ext uri="{FF2B5EF4-FFF2-40B4-BE49-F238E27FC236}">
                <a16:creationId xmlns:a16="http://schemas.microsoft.com/office/drawing/2014/main" id="{EE06D2C6-ABB0-42AD-9733-E2844F584CA3}"/>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234915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7964E98-7B56-4E32-94FE-D83CF0B8FC4C}"/>
              </a:ext>
            </a:extLst>
          </p:cNvPr>
          <p:cNvSpPr/>
          <p:nvPr/>
        </p:nvSpPr>
        <p:spPr>
          <a:xfrm>
            <a:off x="-105417" y="0"/>
            <a:ext cx="3905892"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b="1" dirty="0">
              <a:solidFill>
                <a:schemeClr val="bg1"/>
              </a:solidFill>
            </a:endParaRPr>
          </a:p>
        </p:txBody>
      </p:sp>
      <p:sp>
        <p:nvSpPr>
          <p:cNvPr id="3" name="Title 2">
            <a:extLst>
              <a:ext uri="{FF2B5EF4-FFF2-40B4-BE49-F238E27FC236}">
                <a16:creationId xmlns:a16="http://schemas.microsoft.com/office/drawing/2014/main" id="{7E199DB8-5391-4F5C-9354-708CD12A8E46}"/>
              </a:ext>
            </a:extLst>
          </p:cNvPr>
          <p:cNvSpPr>
            <a:spLocks noGrp="1"/>
          </p:cNvSpPr>
          <p:nvPr>
            <p:ph type="title"/>
          </p:nvPr>
        </p:nvSpPr>
        <p:spPr>
          <a:xfrm>
            <a:off x="415547" y="2732494"/>
            <a:ext cx="2863964" cy="1393013"/>
          </a:xfrm>
        </p:spPr>
        <p:txBody>
          <a:bodyPr anchor="ctr"/>
          <a:lstStyle/>
          <a:p>
            <a:r>
              <a:rPr lang="en-US" sz="5000" dirty="0">
                <a:solidFill>
                  <a:schemeClr val="bg1"/>
                </a:solidFill>
              </a:rPr>
              <a:t>Table of contents</a:t>
            </a:r>
          </a:p>
        </p:txBody>
      </p:sp>
      <p:sp>
        <p:nvSpPr>
          <p:cNvPr id="4" name="Text Placeholder 3">
            <a:extLst>
              <a:ext uri="{FF2B5EF4-FFF2-40B4-BE49-F238E27FC236}">
                <a16:creationId xmlns:a16="http://schemas.microsoft.com/office/drawing/2014/main" id="{37164E1B-FDAB-4EB8-8076-9E5D0CB49F9C}"/>
              </a:ext>
            </a:extLst>
          </p:cNvPr>
          <p:cNvSpPr>
            <a:spLocks noGrp="1"/>
          </p:cNvSpPr>
          <p:nvPr>
            <p:ph type="body" idx="1"/>
          </p:nvPr>
        </p:nvSpPr>
        <p:spPr>
          <a:xfrm>
            <a:off x="3981690" y="569170"/>
            <a:ext cx="5451869" cy="6081464"/>
          </a:xfrm>
        </p:spPr>
        <p:txBody>
          <a:bodyPr>
            <a:noAutofit/>
          </a:bodyPr>
          <a:lstStyle/>
          <a:p>
            <a:pPr marL="0" indent="0" algn="r">
              <a:buNone/>
            </a:pPr>
            <a:r>
              <a:rPr lang="en-US" sz="1500" dirty="0">
                <a:solidFill>
                  <a:schemeClr val="tx1">
                    <a:lumMod val="50000"/>
                  </a:schemeClr>
                </a:solidFill>
              </a:rPr>
              <a:t>				Page Number</a:t>
            </a:r>
          </a:p>
          <a:p>
            <a:pPr marL="0" indent="0">
              <a:lnSpc>
                <a:spcPct val="150000"/>
              </a:lnSpc>
              <a:buNone/>
            </a:pPr>
            <a:r>
              <a:rPr lang="en-US" sz="1500" dirty="0">
                <a:solidFill>
                  <a:schemeClr val="tx1">
                    <a:lumMod val="50000"/>
                  </a:schemeClr>
                </a:solidFill>
              </a:rPr>
              <a:t>Due diligence scope				 	 4</a:t>
            </a:r>
          </a:p>
          <a:p>
            <a:pPr marL="0" indent="0">
              <a:lnSpc>
                <a:spcPct val="150000"/>
              </a:lnSpc>
              <a:buNone/>
            </a:pPr>
            <a:r>
              <a:rPr lang="en-US" sz="1500" dirty="0">
                <a:solidFill>
                  <a:schemeClr val="tx1">
                    <a:lumMod val="50000"/>
                  </a:schemeClr>
                </a:solidFill>
              </a:rPr>
              <a:t>Executive summary					 6</a:t>
            </a:r>
          </a:p>
          <a:p>
            <a:pPr marL="0" indent="0">
              <a:lnSpc>
                <a:spcPct val="150000"/>
              </a:lnSpc>
              <a:buNone/>
            </a:pPr>
            <a:r>
              <a:rPr lang="en-US" sz="1500" dirty="0">
                <a:solidFill>
                  <a:schemeClr val="tx1">
                    <a:lumMod val="50000"/>
                  </a:schemeClr>
                </a:solidFill>
              </a:rPr>
              <a:t>Business operations					 9</a:t>
            </a:r>
          </a:p>
          <a:p>
            <a:pPr marL="0" indent="0">
              <a:lnSpc>
                <a:spcPct val="150000"/>
              </a:lnSpc>
              <a:buNone/>
            </a:pPr>
            <a:r>
              <a:rPr lang="en-US" sz="1500" dirty="0">
                <a:solidFill>
                  <a:schemeClr val="tx1">
                    <a:lumMod val="50000"/>
                  </a:schemeClr>
                </a:solidFill>
              </a:rPr>
              <a:t>Team							16</a:t>
            </a:r>
          </a:p>
          <a:p>
            <a:pPr marL="0" indent="0">
              <a:lnSpc>
                <a:spcPct val="150000"/>
              </a:lnSpc>
              <a:buNone/>
            </a:pPr>
            <a:r>
              <a:rPr lang="en-US" sz="1500" dirty="0">
                <a:solidFill>
                  <a:schemeClr val="tx1">
                    <a:lumMod val="50000"/>
                  </a:schemeClr>
                </a:solidFill>
              </a:rPr>
              <a:t>Market landscape					21</a:t>
            </a:r>
          </a:p>
          <a:p>
            <a:pPr marL="0" indent="0">
              <a:lnSpc>
                <a:spcPct val="150000"/>
              </a:lnSpc>
              <a:buNone/>
            </a:pPr>
            <a:r>
              <a:rPr lang="en-US" sz="1500" dirty="0">
                <a:solidFill>
                  <a:schemeClr val="tx1">
                    <a:lumMod val="50000"/>
                  </a:schemeClr>
                </a:solidFill>
              </a:rPr>
              <a:t>Growth plan						25</a:t>
            </a:r>
          </a:p>
          <a:p>
            <a:pPr marL="0" indent="0">
              <a:lnSpc>
                <a:spcPct val="150000"/>
              </a:lnSpc>
              <a:buNone/>
            </a:pPr>
            <a:r>
              <a:rPr lang="en-US" sz="1500" dirty="0">
                <a:solidFill>
                  <a:schemeClr val="tx1">
                    <a:lumMod val="50000"/>
                  </a:schemeClr>
                </a:solidFill>
              </a:rPr>
              <a:t>Financial evaluation					28</a:t>
            </a:r>
          </a:p>
          <a:p>
            <a:pPr marL="0" indent="0">
              <a:lnSpc>
                <a:spcPct val="150000"/>
              </a:lnSpc>
              <a:buNone/>
            </a:pPr>
            <a:r>
              <a:rPr lang="en-US" sz="1500" dirty="0">
                <a:solidFill>
                  <a:schemeClr val="tx1">
                    <a:lumMod val="50000"/>
                  </a:schemeClr>
                </a:solidFill>
              </a:rPr>
              <a:t>Impact analysis					35</a:t>
            </a:r>
          </a:p>
          <a:p>
            <a:pPr marL="0" indent="0">
              <a:lnSpc>
                <a:spcPct val="150000"/>
              </a:lnSpc>
              <a:buNone/>
            </a:pPr>
            <a:r>
              <a:rPr lang="en-US" sz="1500" dirty="0">
                <a:solidFill>
                  <a:schemeClr val="tx1">
                    <a:lumMod val="50000"/>
                  </a:schemeClr>
                </a:solidFill>
              </a:rPr>
              <a:t>Legal &amp; governance					38</a:t>
            </a:r>
          </a:p>
          <a:p>
            <a:pPr marL="0" indent="0">
              <a:lnSpc>
                <a:spcPct val="150000"/>
              </a:lnSpc>
              <a:buNone/>
            </a:pPr>
            <a:r>
              <a:rPr lang="en-US" sz="1500" dirty="0">
                <a:solidFill>
                  <a:schemeClr val="tx1">
                    <a:lumMod val="50000"/>
                  </a:schemeClr>
                </a:solidFill>
              </a:rPr>
              <a:t>Transaction overview					42</a:t>
            </a:r>
          </a:p>
          <a:p>
            <a:pPr marL="0" indent="0">
              <a:lnSpc>
                <a:spcPct val="150000"/>
              </a:lnSpc>
              <a:buNone/>
            </a:pPr>
            <a:r>
              <a:rPr lang="en-US" sz="1500" dirty="0">
                <a:solidFill>
                  <a:schemeClr val="tx1">
                    <a:lumMod val="50000"/>
                  </a:schemeClr>
                </a:solidFill>
              </a:rPr>
              <a:t>Risk management					45</a:t>
            </a:r>
          </a:p>
        </p:txBody>
      </p:sp>
      <p:sp>
        <p:nvSpPr>
          <p:cNvPr id="5" name="Slide Number Placeholder 4">
            <a:extLst>
              <a:ext uri="{FF2B5EF4-FFF2-40B4-BE49-F238E27FC236}">
                <a16:creationId xmlns:a16="http://schemas.microsoft.com/office/drawing/2014/main" id="{35D8792B-50EE-4BC7-B444-7FB3F2CA4546}"/>
              </a:ext>
            </a:extLst>
          </p:cNvPr>
          <p:cNvSpPr>
            <a:spLocks noGrp="1"/>
          </p:cNvSpPr>
          <p:nvPr>
            <p:ph type="sldNum" sz="quarter" idx="4"/>
          </p:nvPr>
        </p:nvSpPr>
        <p:spPr/>
        <p:txBody>
          <a:bodyPr/>
          <a:lstStyle/>
          <a:p>
            <a:fld id="{152A6E9F-401A-4EA2-ABE4-0F2E90910348}" type="slidenum">
              <a:rPr lang="en-US" smtClean="0"/>
              <a:pPr/>
              <a:t>2</a:t>
            </a:fld>
            <a:endParaRPr lang="en-US" dirty="0"/>
          </a:p>
        </p:txBody>
      </p:sp>
      <p:sp>
        <p:nvSpPr>
          <p:cNvPr id="10" name="Text Placeholder 5">
            <a:extLst>
              <a:ext uri="{FF2B5EF4-FFF2-40B4-BE49-F238E27FC236}">
                <a16:creationId xmlns:a16="http://schemas.microsoft.com/office/drawing/2014/main" id="{FE58C67F-1980-470C-B44C-D8B8B6EEFAB0}"/>
              </a:ext>
            </a:extLst>
          </p:cNvPr>
          <p:cNvSpPr txBox="1">
            <a:spLocks/>
          </p:cNvSpPr>
          <p:nvPr/>
        </p:nvSpPr>
        <p:spPr>
          <a:xfrm>
            <a:off x="185578" y="4679274"/>
            <a:ext cx="3323903" cy="1737413"/>
          </a:xfrm>
          <a:prstGeom prst="rect">
            <a:avLst/>
          </a:prstGeom>
          <a:no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886" rIns="0" bIns="47886" rtlCol="0" anchor="t">
            <a:noAutofit/>
          </a:bodyPr>
          <a:lstStyle>
            <a:lvl1pPr marL="0" indent="0" algn="l" defTabSz="957706" rtl="0" eaLnBrk="1" latinLnBrk="0" hangingPunct="1">
              <a:spcBef>
                <a:spcPct val="20000"/>
              </a:spcBef>
              <a:buFontTx/>
              <a:buNone/>
              <a:defRPr sz="1500" b="1" kern="1200">
                <a:solidFill>
                  <a:schemeClr val="lt1"/>
                </a:solidFill>
                <a:latin typeface="+mn-lt"/>
                <a:ea typeface="+mn-ea"/>
                <a:cs typeface="+mn-cs"/>
              </a:defRPr>
            </a:lvl1pPr>
            <a:lvl2pPr marL="427152"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2pPr>
            <a:lvl3pPr marL="839724"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9pPr>
          </a:lstStyle>
          <a:p>
            <a:pPr marL="66294"/>
            <a:r>
              <a:rPr lang="en-US" i="1" dirty="0">
                <a:solidFill>
                  <a:schemeClr val="bg1"/>
                </a:solidFill>
              </a:rPr>
              <a:t>Note: </a:t>
            </a:r>
            <a:r>
              <a:rPr lang="en-US" b="0" i="1" dirty="0">
                <a:solidFill>
                  <a:schemeClr val="bg1"/>
                </a:solidFill>
              </a:rPr>
              <a:t>Provided is a menu of topics that can be covered during due diligence; investors should select key assessment areas to focus on in order to streamline the due diligence process and facilitate quick decision making</a:t>
            </a:r>
            <a:endParaRPr lang="en-US" i="1" dirty="0">
              <a:solidFill>
                <a:schemeClr val="bg1"/>
              </a:solidFill>
            </a:endParaRPr>
          </a:p>
        </p:txBody>
      </p:sp>
    </p:spTree>
    <p:extLst>
      <p:ext uri="{BB962C8B-B14F-4D97-AF65-F5344CB8AC3E}">
        <p14:creationId xmlns:p14="http://schemas.microsoft.com/office/powerpoint/2010/main" val="3561082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effectiveness of financial controls and processes and review historical performance to understand growth drivers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8"/>
            <a:ext cx="8961120" cy="2723380"/>
          </a:xfrm>
          <a:solidFill>
            <a:schemeClr val="bg1">
              <a:lumMod val="95000"/>
            </a:schemeClr>
          </a:solidFill>
          <a:ln>
            <a:solidFill>
              <a:srgbClr val="00B0F0"/>
            </a:solidFill>
          </a:ln>
        </p:spPr>
        <p:txBody>
          <a:bodyPr>
            <a:noAutofit/>
          </a:bodyPr>
          <a:lstStyle/>
          <a:p>
            <a:pPr marL="377190" indent="-285750">
              <a:lnSpc>
                <a:spcPct val="100000"/>
              </a:lnSpc>
              <a:spcBef>
                <a:spcPts val="600"/>
              </a:spcBef>
              <a:buFont typeface="Arial" panose="020B0604020202020204" pitchFamily="34" charset="0"/>
              <a:buChar char="•"/>
            </a:pPr>
            <a:endParaRPr lang="en-GB" sz="1400" b="0" dirty="0"/>
          </a:p>
          <a:p>
            <a:pPr marL="429768" lvl="1" indent="-219456">
              <a:lnSpc>
                <a:spcPct val="100000"/>
              </a:lnSpc>
              <a:spcBef>
                <a:spcPts val="600"/>
              </a:spcBef>
            </a:pPr>
            <a:r>
              <a:rPr lang="en-US" sz="1400" dirty="0"/>
              <a:t>Assess overall credibility and reliability of accounting and reporting systems</a:t>
            </a:r>
          </a:p>
          <a:p>
            <a:pPr marL="429768" lvl="1" indent="-219456">
              <a:lnSpc>
                <a:spcPct val="100000"/>
              </a:lnSpc>
              <a:spcBef>
                <a:spcPts val="600"/>
              </a:spcBef>
            </a:pPr>
            <a:r>
              <a:rPr lang="en-US" sz="1400" dirty="0"/>
              <a:t>Evaluate internal controls (i.e., adequate accounting systems, documented policies and procedures) and key gaps</a:t>
            </a:r>
          </a:p>
          <a:p>
            <a:pPr marL="429768" lvl="1" indent="-219456">
              <a:lnSpc>
                <a:spcPct val="100000"/>
              </a:lnSpc>
              <a:spcBef>
                <a:spcPts val="600"/>
              </a:spcBef>
            </a:pPr>
            <a:r>
              <a:rPr lang="en-US" sz="1400" dirty="0"/>
              <a:t>Describe the budgeting process i.e. “top-down” or “bottom-up” approach</a:t>
            </a:r>
          </a:p>
          <a:p>
            <a:pPr marL="429768" lvl="1" indent="-219456">
              <a:lnSpc>
                <a:spcPct val="100000"/>
              </a:lnSpc>
              <a:spcBef>
                <a:spcPts val="600"/>
              </a:spcBef>
            </a:pPr>
            <a:r>
              <a:rPr lang="en-US" sz="1400" dirty="0"/>
              <a:t>Assess past discrepancies between budgeted numbers and actuals and reasons for these discrepancies</a:t>
            </a:r>
          </a:p>
          <a:p>
            <a:pPr marL="429768" lvl="1" indent="-219456">
              <a:lnSpc>
                <a:spcPct val="100000"/>
              </a:lnSpc>
              <a:spcBef>
                <a:spcPts val="600"/>
              </a:spcBef>
            </a:pPr>
            <a:r>
              <a:rPr lang="en-US" sz="1400" dirty="0"/>
              <a:t>Provide basis for the historical and projected financial analysis within the report e.g. audited financial statements, management accounts, company’s financial model</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29</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Financial management</a:t>
            </a:r>
          </a:p>
        </p:txBody>
      </p:sp>
      <p:sp>
        <p:nvSpPr>
          <p:cNvPr id="19" name="Text Placeholder 3">
            <a:extLst>
              <a:ext uri="{FF2B5EF4-FFF2-40B4-BE49-F238E27FC236}">
                <a16:creationId xmlns:a16="http://schemas.microsoft.com/office/drawing/2014/main" id="{9FC022E7-DC46-4FCA-ABC5-C637A2B1983B}"/>
              </a:ext>
            </a:extLst>
          </p:cNvPr>
          <p:cNvSpPr txBox="1">
            <a:spLocks/>
          </p:cNvSpPr>
          <p:nvPr/>
        </p:nvSpPr>
        <p:spPr>
          <a:xfrm>
            <a:off x="472440" y="3918720"/>
            <a:ext cx="8961120" cy="2723380"/>
          </a:xfrm>
          <a:prstGeom prst="rect">
            <a:avLst/>
          </a:prstGeom>
          <a:solidFill>
            <a:schemeClr val="bg1">
              <a:lumMod val="95000"/>
            </a:schemeClr>
          </a:solidFill>
          <a:ln>
            <a:solidFill>
              <a:srgbClr val="00B0F0"/>
            </a:solidFill>
          </a:ln>
        </p:spPr>
        <p:txBody>
          <a:bodyPr vert="horz" lIns="0" tIns="47886" rIns="0" bIns="47886" rtlCol="0">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377190" indent="-285750">
              <a:spcBef>
                <a:spcPts val="600"/>
              </a:spcBef>
              <a:buFont typeface="Arial" panose="020B0604020202020204" pitchFamily="34" charset="0"/>
              <a:buChar char="•"/>
            </a:pPr>
            <a:endParaRPr lang="en-GB" sz="1400" b="0" dirty="0">
              <a:latin typeface="+mj-lt"/>
            </a:endParaRPr>
          </a:p>
          <a:p>
            <a:pPr marL="429768" lvl="1" indent="-219456" defTabSz="685800">
              <a:spcBef>
                <a:spcPts val="600"/>
              </a:spcBef>
              <a:buClr>
                <a:schemeClr val="accent1"/>
              </a:buClr>
              <a:buSzPct val="100000"/>
            </a:pPr>
            <a:r>
              <a:rPr lang="en-US" sz="1400" dirty="0">
                <a:latin typeface="+mn-lt"/>
                <a:cs typeface="+mn-cs"/>
              </a:rPr>
              <a:t>Provide a snapshot of 2 to 5-year profit and loss statements as available</a:t>
            </a:r>
          </a:p>
          <a:p>
            <a:pPr marL="429768" lvl="1" indent="-219456" defTabSz="685800">
              <a:spcBef>
                <a:spcPts val="600"/>
              </a:spcBef>
              <a:buClr>
                <a:schemeClr val="accent1"/>
              </a:buClr>
              <a:buSzPct val="100000"/>
            </a:pPr>
            <a:r>
              <a:rPr lang="en-US" sz="1400" dirty="0">
                <a:latin typeface="+mn-lt"/>
                <a:cs typeface="+mn-cs"/>
              </a:rPr>
              <a:t>Comment on revenue growth and key drivers, including breakdown by product/service, customer-type, regions etc. to assess revenue streams and reveal any dependence on few customers</a:t>
            </a:r>
          </a:p>
          <a:p>
            <a:pPr marL="429768" lvl="1" indent="-219456" defTabSz="685800">
              <a:spcBef>
                <a:spcPts val="600"/>
              </a:spcBef>
              <a:buClr>
                <a:schemeClr val="accent1"/>
              </a:buClr>
              <a:buSzPct val="100000"/>
            </a:pPr>
            <a:r>
              <a:rPr lang="en-US" sz="1400" dirty="0">
                <a:latin typeface="+mn-lt"/>
                <a:cs typeface="+mn-cs"/>
              </a:rPr>
              <a:t>Analyze gross and net margins over time, if growing, declining or flat and key drivers of this trend</a:t>
            </a:r>
          </a:p>
          <a:p>
            <a:pPr marL="429768" lvl="1" indent="-219456" defTabSz="685800">
              <a:spcBef>
                <a:spcPts val="600"/>
              </a:spcBef>
              <a:buClr>
                <a:schemeClr val="accent1"/>
              </a:buClr>
              <a:buSzPct val="100000"/>
            </a:pPr>
            <a:r>
              <a:rPr lang="en-US" sz="1400" dirty="0">
                <a:latin typeface="+mn-lt"/>
                <a:cs typeface="+mn-cs"/>
              </a:rPr>
              <a:t>Evaluate annual expenditure, noting where the bulk of the expenditure occurs, and trends</a:t>
            </a:r>
          </a:p>
          <a:p>
            <a:pPr marL="210312" lvl="1" indent="0">
              <a:spcBef>
                <a:spcPts val="600"/>
              </a:spcBef>
              <a:buNone/>
            </a:pPr>
            <a:r>
              <a:rPr lang="en-US" sz="1400" b="1" i="1" dirty="0">
                <a:latin typeface="+mj-lt"/>
              </a:rPr>
              <a:t>Deep dive:</a:t>
            </a:r>
          </a:p>
          <a:p>
            <a:pPr marL="429768" lvl="1" indent="-219456" defTabSz="685800">
              <a:spcBef>
                <a:spcPts val="600"/>
              </a:spcBef>
              <a:buClr>
                <a:schemeClr val="accent1"/>
              </a:buClr>
              <a:buSzPct val="100000"/>
            </a:pPr>
            <a:r>
              <a:rPr lang="en-US" sz="1400" dirty="0">
                <a:latin typeface="+mn-lt"/>
                <a:cs typeface="+mn-cs"/>
              </a:rPr>
              <a:t>For mature businesses, include a quantitative quality of earnings assessment. For early stage companies, explain volatility</a:t>
            </a:r>
          </a:p>
          <a:p>
            <a:pPr marL="429768" lvl="1" indent="-219456" defTabSz="685800">
              <a:spcBef>
                <a:spcPts val="600"/>
              </a:spcBef>
              <a:buClr>
                <a:schemeClr val="accent1"/>
              </a:buClr>
              <a:buSzPct val="100000"/>
            </a:pPr>
            <a:r>
              <a:rPr lang="en-US" sz="1400" dirty="0">
                <a:latin typeface="+mn-lt"/>
                <a:cs typeface="+mn-cs"/>
              </a:rPr>
              <a:t>Include a breakdown of unit economics for each product</a:t>
            </a:r>
          </a:p>
        </p:txBody>
      </p:sp>
      <p:sp>
        <p:nvSpPr>
          <p:cNvPr id="20" name="Freeform 5">
            <a:extLst>
              <a:ext uri="{FF2B5EF4-FFF2-40B4-BE49-F238E27FC236}">
                <a16:creationId xmlns:a16="http://schemas.microsoft.com/office/drawing/2014/main" id="{014DD19C-4D15-424A-876A-DA2583BC7F3B}"/>
              </a:ext>
            </a:extLst>
          </p:cNvPr>
          <p:cNvSpPr/>
          <p:nvPr>
            <p:custDataLst>
              <p:tags r:id="rId2"/>
            </p:custDataLst>
          </p:nvPr>
        </p:nvSpPr>
        <p:spPr bwMode="auto">
          <a:xfrm>
            <a:off x="472440" y="3918721"/>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Historical performance</a:t>
            </a:r>
          </a:p>
        </p:txBody>
      </p:sp>
      <p:sp>
        <p:nvSpPr>
          <p:cNvPr id="11" name="Freeform 5">
            <a:extLst>
              <a:ext uri="{FF2B5EF4-FFF2-40B4-BE49-F238E27FC236}">
                <a16:creationId xmlns:a16="http://schemas.microsoft.com/office/drawing/2014/main" id="{DE41CF68-63D6-4118-9E2C-7B96BB4DCBD1}"/>
              </a:ext>
            </a:extLst>
          </p:cNvPr>
          <p:cNvSpPr/>
          <p:nvPr>
            <p:custDataLst>
              <p:tags r:id="rId3"/>
            </p:custDataLst>
          </p:nvPr>
        </p:nvSpPr>
        <p:spPr bwMode="auto">
          <a:xfrm>
            <a:off x="3352800" y="3918721"/>
            <a:ext cx="3200400" cy="2286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Profit and loss statements</a:t>
            </a:r>
          </a:p>
        </p:txBody>
      </p:sp>
    </p:spTree>
    <p:extLst>
      <p:ext uri="{BB962C8B-B14F-4D97-AF65-F5344CB8AC3E}">
        <p14:creationId xmlns:p14="http://schemas.microsoft.com/office/powerpoint/2010/main" val="90751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Evaluate health of the company’s balance sheet using key ratios, and analyze debt management</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8"/>
            <a:ext cx="8961120" cy="5410202"/>
          </a:xfrm>
          <a:solidFill>
            <a:schemeClr val="bg1">
              <a:lumMod val="95000"/>
            </a:schemeClr>
          </a:solidFill>
          <a:ln>
            <a:solidFill>
              <a:srgbClr val="00B0F0"/>
            </a:solidFill>
          </a:ln>
        </p:spPr>
        <p:txBody>
          <a:bodyPr>
            <a:noAutofit/>
          </a:bodyPr>
          <a:lstStyle/>
          <a:p>
            <a:pPr marL="377190" indent="-285750">
              <a:lnSpc>
                <a:spcPct val="100000"/>
              </a:lnSpc>
              <a:spcBef>
                <a:spcPts val="600"/>
              </a:spcBef>
              <a:buFont typeface="Arial" panose="020B0604020202020204" pitchFamily="34" charset="0"/>
              <a:buChar char="•"/>
            </a:pPr>
            <a:endParaRPr lang="en-GB" sz="1400" b="0" dirty="0"/>
          </a:p>
          <a:p>
            <a:pPr marL="429768" lvl="1" indent="-219456">
              <a:lnSpc>
                <a:spcPct val="100000"/>
              </a:lnSpc>
              <a:spcBef>
                <a:spcPts val="600"/>
              </a:spcBef>
            </a:pPr>
            <a:r>
              <a:rPr lang="en-US" sz="1400" dirty="0"/>
              <a:t>Provide a snapshot of 2-5-year balance sheets as available</a:t>
            </a:r>
          </a:p>
          <a:p>
            <a:pPr marL="429768" lvl="1" indent="-219456">
              <a:lnSpc>
                <a:spcPct val="100000"/>
              </a:lnSpc>
              <a:spcBef>
                <a:spcPts val="600"/>
              </a:spcBef>
            </a:pPr>
            <a:r>
              <a:rPr lang="en-US" sz="1400" dirty="0"/>
              <a:t>Provide key ratios including:</a:t>
            </a:r>
          </a:p>
          <a:p>
            <a:pPr marL="842340" lvl="2" indent="-219456">
              <a:lnSpc>
                <a:spcPct val="100000"/>
              </a:lnSpc>
              <a:spcBef>
                <a:spcPts val="600"/>
              </a:spcBef>
            </a:pPr>
            <a:r>
              <a:rPr lang="en-US" sz="1400" dirty="0"/>
              <a:t>Debt/equity ratio</a:t>
            </a:r>
          </a:p>
          <a:p>
            <a:pPr marL="842340" lvl="2" indent="-219456">
              <a:lnSpc>
                <a:spcPct val="100000"/>
              </a:lnSpc>
              <a:spcBef>
                <a:spcPts val="600"/>
              </a:spcBef>
            </a:pPr>
            <a:r>
              <a:rPr lang="en-US" sz="1400" dirty="0"/>
              <a:t>Debt/EBITDA</a:t>
            </a:r>
          </a:p>
          <a:p>
            <a:pPr marL="842340" lvl="2" indent="-219456">
              <a:lnSpc>
                <a:spcPct val="100000"/>
              </a:lnSpc>
              <a:spcBef>
                <a:spcPts val="600"/>
              </a:spcBef>
            </a:pPr>
            <a:r>
              <a:rPr lang="en-US" sz="1400" dirty="0"/>
              <a:t>Current ratio</a:t>
            </a:r>
          </a:p>
          <a:p>
            <a:pPr marL="842340" lvl="2" indent="-219456">
              <a:lnSpc>
                <a:spcPct val="100000"/>
              </a:lnSpc>
              <a:spcBef>
                <a:spcPts val="600"/>
              </a:spcBef>
            </a:pPr>
            <a:r>
              <a:rPr lang="en-US" sz="1400" dirty="0"/>
              <a:t>Days of Sales Outstanding (DSO)</a:t>
            </a:r>
          </a:p>
          <a:p>
            <a:pPr marL="842340" lvl="2" indent="-219456">
              <a:lnSpc>
                <a:spcPct val="100000"/>
              </a:lnSpc>
              <a:spcBef>
                <a:spcPts val="600"/>
              </a:spcBef>
            </a:pPr>
            <a:r>
              <a:rPr lang="en-US" sz="1400" dirty="0"/>
              <a:t>Days of Inventory Outstanding (DIO)</a:t>
            </a:r>
          </a:p>
          <a:p>
            <a:pPr marL="842340" lvl="2" indent="-219456">
              <a:lnSpc>
                <a:spcPct val="100000"/>
              </a:lnSpc>
              <a:spcBef>
                <a:spcPts val="600"/>
              </a:spcBef>
            </a:pPr>
            <a:r>
              <a:rPr lang="en-US" sz="1400" dirty="0"/>
              <a:t>Days of Payables Outstanding (DPO)</a:t>
            </a:r>
          </a:p>
          <a:p>
            <a:pPr marL="429768" lvl="1" indent="-219456">
              <a:lnSpc>
                <a:spcPct val="100000"/>
              </a:lnSpc>
              <a:spcBef>
                <a:spcPts val="600"/>
              </a:spcBef>
            </a:pPr>
            <a:r>
              <a:rPr lang="en-US" sz="1400" dirty="0"/>
              <a:t>Describe inventory management in the company as shown by amount of stock held on the balance sheet and reasons for any anomalies or significant purchases</a:t>
            </a:r>
          </a:p>
          <a:p>
            <a:pPr marL="429768" lvl="1" indent="-219456">
              <a:lnSpc>
                <a:spcPct val="100000"/>
              </a:lnSpc>
              <a:spcBef>
                <a:spcPts val="600"/>
              </a:spcBef>
            </a:pPr>
            <a:r>
              <a:rPr lang="en-US" sz="1400" dirty="0"/>
              <a:t>Outline growth in property, plant and equipment (PPE) over time and reasons behind this growth</a:t>
            </a:r>
          </a:p>
          <a:p>
            <a:pPr marL="429768" lvl="1" indent="-219456">
              <a:lnSpc>
                <a:spcPct val="100000"/>
              </a:lnSpc>
              <a:spcBef>
                <a:spcPts val="600"/>
              </a:spcBef>
            </a:pPr>
            <a:r>
              <a:rPr lang="en-US" sz="1400" dirty="0"/>
              <a:t>Discuss any long-term liabilities and associated terms</a:t>
            </a:r>
          </a:p>
          <a:p>
            <a:pPr marL="429768" lvl="1" indent="-219456">
              <a:lnSpc>
                <a:spcPct val="100000"/>
              </a:lnSpc>
              <a:spcBef>
                <a:spcPts val="600"/>
              </a:spcBef>
            </a:pPr>
            <a:r>
              <a:rPr lang="en-US" sz="1400" dirty="0"/>
              <a:t>Discuss company ownership, sources of share capital and investment by founders into the business</a:t>
            </a:r>
          </a:p>
          <a:p>
            <a:pPr marL="429768" lvl="1" indent="-219456">
              <a:lnSpc>
                <a:spcPct val="100000"/>
              </a:lnSpc>
              <a:spcBef>
                <a:spcPts val="600"/>
              </a:spcBef>
            </a:pPr>
            <a:r>
              <a:rPr lang="en-US" sz="1400" dirty="0"/>
              <a:t>Review asset ownership documents and call out any relevant details e.g. assets on lease, or assets that owned by founders but sit on the balance sheet; and agreements between these entities</a:t>
            </a:r>
          </a:p>
          <a:p>
            <a:pPr marL="210312" lvl="1" indent="0">
              <a:lnSpc>
                <a:spcPct val="100000"/>
              </a:lnSpc>
              <a:spcBef>
                <a:spcPts val="600"/>
              </a:spcBef>
              <a:buNone/>
            </a:pPr>
            <a:r>
              <a:rPr lang="en-US" sz="1400" b="1" i="1" dirty="0"/>
              <a:t>Deep dive:</a:t>
            </a:r>
          </a:p>
          <a:p>
            <a:pPr marL="429768" lvl="1" indent="-219456">
              <a:lnSpc>
                <a:spcPct val="100000"/>
              </a:lnSpc>
              <a:spcBef>
                <a:spcPts val="600"/>
              </a:spcBef>
            </a:pPr>
            <a:r>
              <a:rPr lang="en-US" sz="1400" dirty="0"/>
              <a:t>Review company assets to confirm ownership and value</a:t>
            </a:r>
          </a:p>
          <a:p>
            <a:pPr marL="429768" lvl="1" indent="-219456">
              <a:lnSpc>
                <a:spcPct val="100000"/>
              </a:lnSpc>
              <a:spcBef>
                <a:spcPts val="600"/>
              </a:spcBef>
            </a:pPr>
            <a:r>
              <a:rPr lang="en-US" sz="1400" dirty="0"/>
              <a:t>Provide net debt assessment, discussing any debts that may be hidden in other line items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30</a:t>
            </a:fld>
            <a:endParaRPr lang="en-US" dirty="0"/>
          </a:p>
        </p:txBody>
      </p:sp>
      <p:sp>
        <p:nvSpPr>
          <p:cNvPr id="11" name="Freeform 5">
            <a:extLst>
              <a:ext uri="{FF2B5EF4-FFF2-40B4-BE49-F238E27FC236}">
                <a16:creationId xmlns:a16="http://schemas.microsoft.com/office/drawing/2014/main" id="{4D6010C4-71A6-456E-9626-A294CD56F6ED}"/>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cs typeface="Segoe UI" panose="020B0502040204020203" pitchFamily="34" charset="0"/>
              </a:rPr>
              <a:t>Historical performance</a:t>
            </a:r>
          </a:p>
        </p:txBody>
      </p:sp>
      <p:sp>
        <p:nvSpPr>
          <p:cNvPr id="12" name="Freeform 5">
            <a:extLst>
              <a:ext uri="{FF2B5EF4-FFF2-40B4-BE49-F238E27FC236}">
                <a16:creationId xmlns:a16="http://schemas.microsoft.com/office/drawing/2014/main" id="{F2B0B120-0C92-4187-A688-979665B0CE5E}"/>
              </a:ext>
            </a:extLst>
          </p:cNvPr>
          <p:cNvSpPr/>
          <p:nvPr>
            <p:custDataLst>
              <p:tags r:id="rId2"/>
            </p:custDataLst>
          </p:nvPr>
        </p:nvSpPr>
        <p:spPr bwMode="auto">
          <a:xfrm>
            <a:off x="3352800" y="1143000"/>
            <a:ext cx="3200400" cy="2286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cs typeface="Segoe UI" panose="020B0502040204020203" pitchFamily="34" charset="0"/>
              </a:rPr>
              <a:t>Balance sheets</a:t>
            </a:r>
          </a:p>
        </p:txBody>
      </p:sp>
    </p:spTree>
    <p:extLst>
      <p:ext uri="{BB962C8B-B14F-4D97-AF65-F5344CB8AC3E}">
        <p14:creationId xmlns:p14="http://schemas.microsoft.com/office/powerpoint/2010/main" val="1993768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Review cash flows to determine working capital needs and risk, and understand drivers of projected growth</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8"/>
            <a:ext cx="8961120" cy="3034147"/>
          </a:xfrm>
          <a:solidFill>
            <a:schemeClr val="bg1">
              <a:lumMod val="95000"/>
            </a:schemeClr>
          </a:solidFill>
          <a:ln>
            <a:solidFill>
              <a:srgbClr val="00B0F0"/>
            </a:solidFill>
          </a:ln>
        </p:spPr>
        <p:txBody>
          <a:bodyPr>
            <a:normAutofit/>
          </a:bodyPr>
          <a:lstStyle/>
          <a:p>
            <a:pPr marL="377190" indent="-285750">
              <a:lnSpc>
                <a:spcPct val="100000"/>
              </a:lnSpc>
              <a:spcBef>
                <a:spcPts val="600"/>
              </a:spcBef>
              <a:buFont typeface="Arial" panose="020B0604020202020204" pitchFamily="34" charset="0"/>
              <a:buChar char="•"/>
            </a:pPr>
            <a:endParaRPr lang="en-GB" sz="1400" b="0" dirty="0"/>
          </a:p>
          <a:p>
            <a:pPr marL="429768" lvl="1" indent="-219456">
              <a:lnSpc>
                <a:spcPct val="100000"/>
              </a:lnSpc>
              <a:spcBef>
                <a:spcPts val="600"/>
              </a:spcBef>
            </a:pPr>
            <a:r>
              <a:rPr lang="en-US" sz="1400" dirty="0"/>
              <a:t>Provide a snapshot of 2-5-year cash flow statements as available</a:t>
            </a:r>
          </a:p>
          <a:p>
            <a:pPr marL="429768" lvl="1" indent="-219456">
              <a:lnSpc>
                <a:spcPct val="100000"/>
              </a:lnSpc>
              <a:spcBef>
                <a:spcPts val="600"/>
              </a:spcBef>
            </a:pPr>
            <a:r>
              <a:rPr lang="en-US" sz="1400" dirty="0"/>
              <a:t>Comment on growth of receivables and payables, reasons for performance and any effects on working capital including bad debt or liquidity risk</a:t>
            </a:r>
          </a:p>
          <a:p>
            <a:pPr marL="429768" lvl="1" indent="-219456">
              <a:lnSpc>
                <a:spcPct val="100000"/>
              </a:lnSpc>
              <a:spcBef>
                <a:spcPts val="600"/>
              </a:spcBef>
            </a:pPr>
            <a:r>
              <a:rPr lang="en-US" sz="1400" dirty="0"/>
              <a:t>Breakdown accounts receivables by days overdue to determine risk of default and discuss reasons for large receivables e.g. inefficient collection methods, nature of customer, customer negotiating power</a:t>
            </a:r>
          </a:p>
          <a:p>
            <a:pPr marL="429768" lvl="1" indent="-219456">
              <a:lnSpc>
                <a:spcPct val="100000"/>
              </a:lnSpc>
              <a:spcBef>
                <a:spcPts val="600"/>
              </a:spcBef>
            </a:pPr>
            <a:r>
              <a:rPr lang="en-US" sz="1400" dirty="0"/>
              <a:t>Outline opportunities to better manage working capital within the company</a:t>
            </a:r>
          </a:p>
          <a:p>
            <a:pPr marL="210312" lvl="1" indent="0">
              <a:lnSpc>
                <a:spcPct val="100000"/>
              </a:lnSpc>
              <a:spcBef>
                <a:spcPts val="600"/>
              </a:spcBef>
              <a:buNone/>
            </a:pPr>
            <a:r>
              <a:rPr lang="en-US" sz="1400" b="1" i="1" dirty="0"/>
              <a:t>Deep dive:</a:t>
            </a:r>
          </a:p>
          <a:p>
            <a:pPr marL="429768" lvl="1" indent="-219456">
              <a:lnSpc>
                <a:spcPct val="100000"/>
              </a:lnSpc>
              <a:spcBef>
                <a:spcPts val="600"/>
              </a:spcBef>
            </a:pPr>
            <a:r>
              <a:rPr lang="en-US" sz="1400" dirty="0"/>
              <a:t>Provide accounts receivable ageing analysis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31</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cs typeface="Segoe UI" panose="020B0502040204020203" pitchFamily="34" charset="0"/>
              </a:rPr>
              <a:t>Historical performance</a:t>
            </a:r>
          </a:p>
        </p:txBody>
      </p:sp>
      <p:sp>
        <p:nvSpPr>
          <p:cNvPr id="12" name="Freeform 5">
            <a:extLst>
              <a:ext uri="{FF2B5EF4-FFF2-40B4-BE49-F238E27FC236}">
                <a16:creationId xmlns:a16="http://schemas.microsoft.com/office/drawing/2014/main" id="{F2B0B120-0C92-4187-A688-979665B0CE5E}"/>
              </a:ext>
            </a:extLst>
          </p:cNvPr>
          <p:cNvSpPr/>
          <p:nvPr>
            <p:custDataLst>
              <p:tags r:id="rId2"/>
            </p:custDataLst>
          </p:nvPr>
        </p:nvSpPr>
        <p:spPr bwMode="auto">
          <a:xfrm>
            <a:off x="3352800" y="1143000"/>
            <a:ext cx="3200400" cy="2286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cs typeface="Segoe UI" panose="020B0502040204020203" pitchFamily="34" charset="0"/>
              </a:rPr>
              <a:t>Cash flow statements</a:t>
            </a:r>
          </a:p>
        </p:txBody>
      </p:sp>
      <p:sp>
        <p:nvSpPr>
          <p:cNvPr id="10" name="Text Placeholder 3">
            <a:extLst>
              <a:ext uri="{FF2B5EF4-FFF2-40B4-BE49-F238E27FC236}">
                <a16:creationId xmlns:a16="http://schemas.microsoft.com/office/drawing/2014/main" id="{2C7B1AFF-D46F-4682-9F4F-DA55337C6F18}"/>
              </a:ext>
            </a:extLst>
          </p:cNvPr>
          <p:cNvSpPr txBox="1">
            <a:spLocks/>
          </p:cNvSpPr>
          <p:nvPr/>
        </p:nvSpPr>
        <p:spPr>
          <a:xfrm>
            <a:off x="472440" y="4321044"/>
            <a:ext cx="8961120" cy="2232156"/>
          </a:xfrm>
          <a:prstGeom prst="rect">
            <a:avLst/>
          </a:prstGeom>
          <a:solidFill>
            <a:schemeClr val="bg1">
              <a:lumMod val="95000"/>
            </a:schemeClr>
          </a:solidFill>
          <a:ln>
            <a:solidFill>
              <a:srgbClr val="00B0F0"/>
            </a:solidFill>
          </a:ln>
        </p:spPr>
        <p:txBody>
          <a:bodyPr vert="horz" lIns="0" tIns="47886" rIns="0" bIns="47886" rtlCol="0">
            <a:noAutofit/>
          </a:bodyPr>
          <a:lstStyle>
            <a:lvl1pPr marL="377190" indent="-285750" defTabSz="685800">
              <a:lnSpc>
                <a:spcPct val="90000"/>
              </a:lnSpc>
              <a:spcBef>
                <a:spcPts val="600"/>
              </a:spcBef>
              <a:buClr>
                <a:schemeClr val="accent1"/>
              </a:buClr>
              <a:buSzPct val="100000"/>
              <a:buFont typeface="Arial" panose="020B0604020202020204" pitchFamily="34" charset="0"/>
              <a:buChar char="•"/>
              <a:defRPr sz="2000" b="0" cap="none">
                <a:effectLst/>
              </a:defRPr>
            </a:lvl1pPr>
            <a:lvl2pPr marL="429768" lvl="1" indent="-219456" defTabSz="685800">
              <a:lnSpc>
                <a:spcPct val="120000"/>
              </a:lnSpc>
              <a:spcBef>
                <a:spcPts val="600"/>
              </a:spcBef>
              <a:buClr>
                <a:schemeClr val="accent1"/>
              </a:buClr>
              <a:buSzPct val="100000"/>
              <a:buFont typeface="Arial" panose="020B0604020202020204" pitchFamily="34" charset="0"/>
              <a:buChar char="•"/>
              <a:defRPr sz="1600" cap="none" baseline="0">
                <a:effectLst/>
              </a:defRPr>
            </a:lvl2pPr>
            <a:lvl3pPr marL="1143000" indent="-228600" defTabSz="685800">
              <a:lnSpc>
                <a:spcPct val="120000"/>
              </a:lnSpc>
              <a:spcBef>
                <a:spcPts val="500"/>
              </a:spcBef>
              <a:buClr>
                <a:schemeClr val="accent1"/>
              </a:buClr>
              <a:buSzPct val="100000"/>
              <a:buFont typeface="Arial" panose="020B0604020202020204" pitchFamily="34" charset="0"/>
              <a:buChar char="•"/>
              <a:defRPr sz="1600" cap="none">
                <a:effectLst/>
              </a:defRPr>
            </a:lvl3pPr>
            <a:lvl4pPr marL="1600200" indent="-228600" defTabSz="6858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685800">
              <a:lnSpc>
                <a:spcPct val="120000"/>
              </a:lnSpc>
              <a:spcBef>
                <a:spcPts val="500"/>
              </a:spcBef>
              <a:buClr>
                <a:schemeClr val="accent1"/>
              </a:buClr>
              <a:buSzPct val="100000"/>
              <a:buFont typeface="Arial" panose="020B0604020202020204" pitchFamily="34" charset="0"/>
              <a:buChar char="•"/>
              <a:defRPr sz="1200" cap="none">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a:lnSpc>
                <a:spcPct val="100000"/>
              </a:lnSpc>
            </a:pPr>
            <a:endParaRPr lang="en-GB" sz="1400" dirty="0"/>
          </a:p>
          <a:p>
            <a:pPr lvl="1">
              <a:lnSpc>
                <a:spcPct val="100000"/>
              </a:lnSpc>
            </a:pPr>
            <a:r>
              <a:rPr lang="en-US" sz="1400" dirty="0"/>
              <a:t>Provide a snapshot of projected profit and loss statements</a:t>
            </a:r>
          </a:p>
          <a:p>
            <a:pPr lvl="1">
              <a:lnSpc>
                <a:spcPct val="100000"/>
              </a:lnSpc>
            </a:pPr>
            <a:r>
              <a:rPr lang="en-US" sz="1400" dirty="0"/>
              <a:t>Comment on revenue growth and key drivers, including breakdown by product/service, customer-type, regions etc. to provide assess revenue streams and reveal any dependence on few customers</a:t>
            </a:r>
          </a:p>
          <a:p>
            <a:pPr lvl="1">
              <a:lnSpc>
                <a:spcPct val="100000"/>
              </a:lnSpc>
            </a:pPr>
            <a:r>
              <a:rPr lang="en-US" sz="1400" dirty="0"/>
              <a:t>Evaluate annual expenditure, noting where the bulk of the expenditure occurs, and trends</a:t>
            </a:r>
          </a:p>
          <a:p>
            <a:pPr lvl="1">
              <a:lnSpc>
                <a:spcPct val="100000"/>
              </a:lnSpc>
            </a:pPr>
            <a:r>
              <a:rPr lang="en-US" sz="1400" dirty="0"/>
              <a:t>Highlight key capabilities required to meet projected growth</a:t>
            </a:r>
          </a:p>
        </p:txBody>
      </p:sp>
      <p:sp>
        <p:nvSpPr>
          <p:cNvPr id="11" name="Freeform 5">
            <a:extLst>
              <a:ext uri="{FF2B5EF4-FFF2-40B4-BE49-F238E27FC236}">
                <a16:creationId xmlns:a16="http://schemas.microsoft.com/office/drawing/2014/main" id="{9FAA17B0-61B4-40D0-96AA-EEDA661F1E62}"/>
              </a:ext>
            </a:extLst>
          </p:cNvPr>
          <p:cNvSpPr/>
          <p:nvPr>
            <p:custDataLst>
              <p:tags r:id="rId3"/>
            </p:custDataLst>
          </p:nvPr>
        </p:nvSpPr>
        <p:spPr bwMode="auto">
          <a:xfrm>
            <a:off x="472440" y="4321046"/>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cs typeface="Segoe UI" panose="020B0502040204020203" pitchFamily="34" charset="0"/>
              </a:rPr>
              <a:t>Projected performance</a:t>
            </a:r>
          </a:p>
        </p:txBody>
      </p:sp>
    </p:spTree>
    <p:extLst>
      <p:ext uri="{BB962C8B-B14F-4D97-AF65-F5344CB8AC3E}">
        <p14:creationId xmlns:p14="http://schemas.microsoft.com/office/powerpoint/2010/main" val="39027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feasibility of projected performance based on internal and external factors and determine true cash need</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7"/>
            <a:ext cx="8961120" cy="3606803"/>
          </a:xfrm>
          <a:prstGeom prst="rect">
            <a:avLst/>
          </a:prstGeom>
          <a:solidFill>
            <a:schemeClr val="bg1">
              <a:lumMod val="95000"/>
            </a:schemeClr>
          </a:solidFill>
          <a:ln>
            <a:solidFill>
              <a:srgbClr val="00B0F0"/>
            </a:solidFill>
          </a:ln>
        </p:spPr>
        <p:txBody>
          <a:bodyPr>
            <a:noAutofit/>
          </a:bodyPr>
          <a:lstStyle/>
          <a:p>
            <a:pPr marL="429768" lvl="1" indent="-219456">
              <a:lnSpc>
                <a:spcPct val="100000"/>
              </a:lnSpc>
              <a:spcBef>
                <a:spcPts val="600"/>
              </a:spcBef>
            </a:pPr>
            <a:endParaRPr lang="en-US" sz="1400" dirty="0"/>
          </a:p>
          <a:p>
            <a:pPr marL="429768" lvl="1" indent="-219456">
              <a:lnSpc>
                <a:spcPct val="100000"/>
              </a:lnSpc>
              <a:spcBef>
                <a:spcPts val="600"/>
              </a:spcBef>
            </a:pPr>
            <a:r>
              <a:rPr lang="en-US" sz="1400" dirty="0"/>
              <a:t>Assess reasonableness of growth assumptions</a:t>
            </a:r>
          </a:p>
          <a:p>
            <a:pPr marL="842340" lvl="2" indent="-219456" defTabSz="957706">
              <a:lnSpc>
                <a:spcPct val="100000"/>
              </a:lnSpc>
              <a:spcBef>
                <a:spcPts val="600"/>
              </a:spcBef>
              <a:buFont typeface="Arial" pitchFamily="34" charset="0"/>
              <a:buChar char="–"/>
            </a:pPr>
            <a:r>
              <a:rPr lang="en-US" sz="1400" dirty="0">
                <a:latin typeface="+mj-lt"/>
                <a:cs typeface="Segoe UI" panose="020B0502040204020203" pitchFamily="34" charset="0"/>
              </a:rPr>
              <a:t>Review feasibility of growth rates relative to historical performance</a:t>
            </a:r>
          </a:p>
          <a:p>
            <a:pPr marL="842340" lvl="2" indent="-219456" defTabSz="957706">
              <a:lnSpc>
                <a:spcPct val="100000"/>
              </a:lnSpc>
              <a:spcBef>
                <a:spcPts val="600"/>
              </a:spcBef>
              <a:buFont typeface="Arial" pitchFamily="34" charset="0"/>
              <a:buChar char="–"/>
            </a:pPr>
            <a:r>
              <a:rPr lang="en-US" sz="1400" dirty="0">
                <a:latin typeface="+mj-lt"/>
                <a:cs typeface="Segoe UI" panose="020B0502040204020203" pitchFamily="34" charset="0"/>
              </a:rPr>
              <a:t>Determine if projections reflect the company’s growth plan</a:t>
            </a:r>
          </a:p>
          <a:p>
            <a:pPr marL="842340" lvl="2" indent="-219456" defTabSz="957706">
              <a:lnSpc>
                <a:spcPct val="100000"/>
              </a:lnSpc>
              <a:spcBef>
                <a:spcPts val="600"/>
              </a:spcBef>
              <a:buFont typeface="Arial" pitchFamily="34" charset="0"/>
              <a:buChar char="–"/>
            </a:pPr>
            <a:r>
              <a:rPr lang="en-US" sz="1400" dirty="0">
                <a:latin typeface="+mj-lt"/>
                <a:cs typeface="Segoe UI" panose="020B0502040204020203" pitchFamily="34" charset="0"/>
              </a:rPr>
              <a:t>Assess internal capabilities e.g. skills, equipment, management ability to support projections</a:t>
            </a:r>
          </a:p>
          <a:p>
            <a:pPr marL="842340" lvl="2" indent="-219456" defTabSz="957706">
              <a:lnSpc>
                <a:spcPct val="100000"/>
              </a:lnSpc>
              <a:spcBef>
                <a:spcPts val="600"/>
              </a:spcBef>
              <a:buFont typeface="Arial" pitchFamily="34" charset="0"/>
              <a:buChar char="–"/>
            </a:pPr>
            <a:r>
              <a:rPr lang="en-US" sz="1400" dirty="0">
                <a:latin typeface="+mj-lt"/>
                <a:cs typeface="Segoe UI" panose="020B0502040204020203" pitchFamily="34" charset="0"/>
              </a:rPr>
              <a:t>Check if external factors e.g. market trends, legislation support growth assumptions</a:t>
            </a:r>
          </a:p>
          <a:p>
            <a:pPr marL="842340" lvl="2" indent="-219456" defTabSz="957706">
              <a:lnSpc>
                <a:spcPct val="100000"/>
              </a:lnSpc>
              <a:spcBef>
                <a:spcPts val="600"/>
              </a:spcBef>
              <a:buFont typeface="Arial" pitchFamily="34" charset="0"/>
              <a:buChar char="–"/>
            </a:pPr>
            <a:r>
              <a:rPr lang="en-GB" sz="1400" dirty="0">
                <a:latin typeface="+mj-lt"/>
                <a:cs typeface="Segoe UI" panose="020B0502040204020203" pitchFamily="34" charset="0"/>
              </a:rPr>
              <a:t>Evaluate consistency with industry performance and overall business expectations</a:t>
            </a:r>
          </a:p>
          <a:p>
            <a:pPr marL="210312" lvl="1" indent="0">
              <a:lnSpc>
                <a:spcPct val="100000"/>
              </a:lnSpc>
              <a:spcBef>
                <a:spcPts val="600"/>
              </a:spcBef>
              <a:buNone/>
            </a:pPr>
            <a:r>
              <a:rPr lang="en-GB" sz="1400" b="1" dirty="0">
                <a:latin typeface="+mj-lt"/>
              </a:rPr>
              <a:t>Deep dive:</a:t>
            </a:r>
          </a:p>
          <a:p>
            <a:pPr marL="429768" lvl="1" indent="-219456">
              <a:lnSpc>
                <a:spcPct val="100000"/>
              </a:lnSpc>
              <a:spcBef>
                <a:spcPts val="600"/>
              </a:spcBef>
            </a:pPr>
            <a:r>
              <a:rPr lang="en-GB" sz="1400" dirty="0"/>
              <a:t>Special analyses e.g. return on CAPEX depending on nature of business and capital raise </a:t>
            </a:r>
          </a:p>
          <a:p>
            <a:pPr marL="429768" lvl="1" indent="-219456">
              <a:lnSpc>
                <a:spcPct val="100000"/>
              </a:lnSpc>
              <a:spcBef>
                <a:spcPts val="600"/>
              </a:spcBef>
            </a:pPr>
            <a:r>
              <a:rPr lang="en-GB" sz="1400" dirty="0"/>
              <a:t>For mature business, include a quantitative waterfall of revenues. For early stage companies, provide qualitative analysis of growth drivers e.g. prices, volumes, expansion etc</a:t>
            </a:r>
            <a:endParaRPr lang="en-US" sz="1400" dirty="0"/>
          </a:p>
          <a:p>
            <a:pPr marL="429768" lvl="1" indent="-219456">
              <a:lnSpc>
                <a:spcPct val="100000"/>
              </a:lnSpc>
              <a:spcBef>
                <a:spcPts val="600"/>
              </a:spcBef>
            </a:pPr>
            <a:r>
              <a:rPr lang="en-GB" sz="1400" dirty="0"/>
              <a:t>Discuss working capital cycle</a:t>
            </a:r>
            <a:endParaRPr lang="en-US" sz="1400" dirty="0"/>
          </a:p>
          <a:p>
            <a:pPr marL="842340" lvl="2" indent="-219456">
              <a:lnSpc>
                <a:spcPct val="100000"/>
              </a:lnSpc>
              <a:spcBef>
                <a:spcPts val="600"/>
              </a:spcBef>
            </a:pPr>
            <a:endParaRPr lang="en-US" sz="1400" dirty="0"/>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32</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Projected performance (cont.)</a:t>
            </a:r>
          </a:p>
        </p:txBody>
      </p:sp>
      <p:sp>
        <p:nvSpPr>
          <p:cNvPr id="14" name="Text Placeholder 3">
            <a:extLst>
              <a:ext uri="{FF2B5EF4-FFF2-40B4-BE49-F238E27FC236}">
                <a16:creationId xmlns:a16="http://schemas.microsoft.com/office/drawing/2014/main" id="{7B8518F5-2F5B-4AF7-BD46-D8FB72920C99}"/>
              </a:ext>
            </a:extLst>
          </p:cNvPr>
          <p:cNvSpPr txBox="1">
            <a:spLocks/>
          </p:cNvSpPr>
          <p:nvPr/>
        </p:nvSpPr>
        <p:spPr>
          <a:xfrm>
            <a:off x="472440" y="4903527"/>
            <a:ext cx="8961120" cy="1649674"/>
          </a:xfrm>
          <a:prstGeom prst="rect">
            <a:avLst/>
          </a:prstGeom>
          <a:solidFill>
            <a:schemeClr val="bg1">
              <a:lumMod val="95000"/>
            </a:schemeClr>
          </a:solidFill>
          <a:ln>
            <a:solidFill>
              <a:srgbClr val="00B0F0"/>
            </a:solidFill>
          </a:ln>
        </p:spPr>
        <p:txBody>
          <a:bodyPr vert="horz" lIns="0" tIns="47886" rIns="0" bIns="47886" rtlCol="0">
            <a:normAutofit fontScale="85000" lnSpcReduction="20000"/>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29768" lvl="1" indent="-219456">
              <a:lnSpc>
                <a:spcPct val="120000"/>
              </a:lnSpc>
              <a:spcBef>
                <a:spcPts val="600"/>
              </a:spcBef>
            </a:pPr>
            <a:endParaRPr lang="en-US" dirty="0">
              <a:latin typeface="+mj-lt"/>
            </a:endParaRPr>
          </a:p>
          <a:p>
            <a:pPr marL="429768" lvl="1" indent="-219456" defTabSz="685800">
              <a:lnSpc>
                <a:spcPct val="120000"/>
              </a:lnSpc>
              <a:spcBef>
                <a:spcPts val="600"/>
              </a:spcBef>
              <a:buClr>
                <a:schemeClr val="accent1"/>
              </a:buClr>
              <a:buSzPct val="100000"/>
            </a:pPr>
            <a:r>
              <a:rPr lang="en-GB" sz="1600" dirty="0">
                <a:latin typeface="+mn-lt"/>
                <a:cs typeface="+mn-cs"/>
              </a:rPr>
              <a:t>Define how much the company is looking to raise, what the funds will be used for, and proposed tranches if applicable</a:t>
            </a:r>
            <a:endParaRPr lang="en-US" sz="1600" dirty="0">
              <a:latin typeface="+mn-lt"/>
              <a:cs typeface="+mn-cs"/>
            </a:endParaRPr>
          </a:p>
          <a:p>
            <a:pPr marL="429768" lvl="1" indent="-219456" defTabSz="685800">
              <a:lnSpc>
                <a:spcPct val="120000"/>
              </a:lnSpc>
              <a:spcBef>
                <a:spcPts val="600"/>
              </a:spcBef>
              <a:buClr>
                <a:schemeClr val="accent1"/>
              </a:buClr>
              <a:buSzPct val="100000"/>
            </a:pPr>
            <a:r>
              <a:rPr lang="en-GB" sz="1600" dirty="0">
                <a:latin typeface="+mn-lt"/>
                <a:cs typeface="+mn-cs"/>
              </a:rPr>
              <a:t>Include a snapshot of projected cashflows if the business is looking to raise working capital financing</a:t>
            </a:r>
          </a:p>
          <a:p>
            <a:pPr marL="429768" lvl="1" indent="-219456" defTabSz="685800">
              <a:lnSpc>
                <a:spcPct val="120000"/>
              </a:lnSpc>
              <a:spcBef>
                <a:spcPts val="600"/>
              </a:spcBef>
              <a:buClr>
                <a:schemeClr val="accent1"/>
              </a:buClr>
              <a:buSzPct val="100000"/>
            </a:pPr>
            <a:r>
              <a:rPr lang="en-US" sz="1600" dirty="0">
                <a:latin typeface="+mn-lt"/>
                <a:cs typeface="+mn-cs"/>
              </a:rPr>
              <a:t>Identify true cash need based on realistic growth projections</a:t>
            </a:r>
          </a:p>
        </p:txBody>
      </p:sp>
      <p:sp>
        <p:nvSpPr>
          <p:cNvPr id="15" name="Freeform 5">
            <a:extLst>
              <a:ext uri="{FF2B5EF4-FFF2-40B4-BE49-F238E27FC236}">
                <a16:creationId xmlns:a16="http://schemas.microsoft.com/office/drawing/2014/main" id="{C61F751B-BFB0-45A4-93E7-A6C7B2C197D9}"/>
              </a:ext>
            </a:extLst>
          </p:cNvPr>
          <p:cNvSpPr/>
          <p:nvPr>
            <p:custDataLst>
              <p:tags r:id="rId2"/>
            </p:custDataLst>
          </p:nvPr>
        </p:nvSpPr>
        <p:spPr bwMode="auto">
          <a:xfrm>
            <a:off x="472440" y="4903529"/>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Capital need and use of funds</a:t>
            </a:r>
          </a:p>
        </p:txBody>
      </p:sp>
    </p:spTree>
    <p:extLst>
      <p:ext uri="{BB962C8B-B14F-4D97-AF65-F5344CB8AC3E}">
        <p14:creationId xmlns:p14="http://schemas.microsoft.com/office/powerpoint/2010/main" val="164684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4"/>
          </p:nvPr>
        </p:nvSpPr>
        <p:spPr/>
        <p:txBody>
          <a:bodyPr/>
          <a:lstStyle/>
          <a:p>
            <a:pPr>
              <a:defRPr/>
            </a:pPr>
            <a:fld id="{152A6E9F-401A-4EA2-ABE4-0F2E90910348}" type="slidenum">
              <a:rPr lang="en-US">
                <a:solidFill>
                  <a:srgbClr val="4D4D4D"/>
                </a:solidFill>
              </a:rPr>
              <a:pPr>
                <a:defRPr/>
              </a:pPr>
              <a:t>33</a:t>
            </a:fld>
            <a:endParaRPr lang="en-US" dirty="0">
              <a:solidFill>
                <a:srgbClr val="4D4D4D"/>
              </a:solidFill>
            </a:endParaRPr>
          </a:p>
        </p:txBody>
      </p:sp>
      <p:sp>
        <p:nvSpPr>
          <p:cNvPr id="11" name="TextBox 10"/>
          <p:cNvSpPr txBox="1"/>
          <p:nvPr/>
        </p:nvSpPr>
        <p:spPr>
          <a:xfrm>
            <a:off x="5930900" y="1326784"/>
            <a:ext cx="3360525" cy="2191913"/>
          </a:xfrm>
          <a:prstGeom prst="rect">
            <a:avLst/>
          </a:prstGeom>
          <a:noFill/>
          <a:ln>
            <a:solidFill>
              <a:schemeClr val="tx1"/>
            </a:solidFill>
          </a:ln>
        </p:spPr>
        <p:txBody>
          <a:bodyPr wrap="square" lIns="0" tIns="0" rIns="0" bIns="0" rtlCol="0">
            <a:noAutofit/>
          </a:bodyPr>
          <a:lstStyle/>
          <a:p>
            <a:pPr marL="91440" lvl="0"/>
            <a:r>
              <a:rPr lang="en-US" sz="1400" b="1" dirty="0">
                <a:solidFill>
                  <a:schemeClr val="bg1">
                    <a:lumMod val="50000"/>
                  </a:schemeClr>
                </a:solidFill>
              </a:rPr>
              <a:t>Discuss the company’s revenue drivers</a:t>
            </a:r>
          </a:p>
          <a:p>
            <a:pPr marL="429768" indent="-219456">
              <a:lnSpc>
                <a:spcPct val="90000"/>
              </a:lnSpc>
              <a:spcBef>
                <a:spcPts val="600"/>
              </a:spcBef>
              <a:buFont typeface="Arial" panose="020B0604020202020204" pitchFamily="34" charset="0"/>
              <a:buChar char="•"/>
            </a:pPr>
            <a:r>
              <a:rPr lang="en-US" sz="1400" i="1" dirty="0">
                <a:solidFill>
                  <a:schemeClr val="bg1">
                    <a:lumMod val="50000"/>
                  </a:schemeClr>
                </a:solidFill>
              </a:rPr>
              <a:t>Summarize growth over the period e.g. using year on year growth rate or compound annual growth rate</a:t>
            </a:r>
          </a:p>
          <a:p>
            <a:pPr marL="429768" indent="-219456">
              <a:lnSpc>
                <a:spcPct val="90000"/>
              </a:lnSpc>
              <a:spcBef>
                <a:spcPts val="600"/>
              </a:spcBef>
              <a:buFont typeface="Arial" panose="020B0604020202020204" pitchFamily="34" charset="0"/>
              <a:buChar char="•"/>
            </a:pPr>
            <a:r>
              <a:rPr lang="en-US" sz="1400" i="1" dirty="0">
                <a:solidFill>
                  <a:schemeClr val="bg1">
                    <a:lumMod val="50000"/>
                  </a:schemeClr>
                </a:solidFill>
              </a:rPr>
              <a:t>Outline key drivers e.g. launch of new products, higher value services, expansion into new regions etc.</a:t>
            </a:r>
            <a:endParaRPr lang="en-US" sz="1400" dirty="0">
              <a:solidFill>
                <a:schemeClr val="bg1">
                  <a:lumMod val="50000"/>
                </a:schemeClr>
              </a:solidFill>
            </a:endParaRPr>
          </a:p>
        </p:txBody>
      </p:sp>
      <p:graphicFrame>
        <p:nvGraphicFramePr>
          <p:cNvPr id="19" name="Chart 18">
            <a:extLst>
              <a:ext uri="{FF2B5EF4-FFF2-40B4-BE49-F238E27FC236}">
                <a16:creationId xmlns:a16="http://schemas.microsoft.com/office/drawing/2014/main" id="{54D4F3BA-D3AF-421B-AC0A-F785730EE96B}"/>
              </a:ext>
            </a:extLst>
          </p:cNvPr>
          <p:cNvGraphicFramePr/>
          <p:nvPr>
            <p:extLst>
              <p:ext uri="{D42A27DB-BD31-4B8C-83A1-F6EECF244321}">
                <p14:modId xmlns:p14="http://schemas.microsoft.com/office/powerpoint/2010/main" val="1129425646"/>
              </p:ext>
            </p:extLst>
          </p:nvPr>
        </p:nvGraphicFramePr>
        <p:xfrm>
          <a:off x="472440" y="1690574"/>
          <a:ext cx="5458460" cy="201170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a:extLst>
              <a:ext uri="{FF2B5EF4-FFF2-40B4-BE49-F238E27FC236}">
                <a16:creationId xmlns:a16="http://schemas.microsoft.com/office/drawing/2014/main" id="{D45CE1B6-F704-4D3C-9179-4064F2217C1C}"/>
              </a:ext>
            </a:extLst>
          </p:cNvPr>
          <p:cNvSpPr>
            <a:spLocks noGrp="1"/>
          </p:cNvSpPr>
          <p:nvPr>
            <p:ph type="body" sz="quarter" idx="19"/>
          </p:nvPr>
        </p:nvSpPr>
        <p:spPr/>
        <p:txBody>
          <a:bodyPr/>
          <a:lstStyle/>
          <a:p>
            <a:endParaRPr lang="en-US" dirty="0"/>
          </a:p>
        </p:txBody>
      </p:sp>
      <p:cxnSp>
        <p:nvCxnSpPr>
          <p:cNvPr id="27" name="Straight Connector 26">
            <a:extLst>
              <a:ext uri="{FF2B5EF4-FFF2-40B4-BE49-F238E27FC236}">
                <a16:creationId xmlns:a16="http://schemas.microsoft.com/office/drawing/2014/main" id="{0DCC1A64-3736-4F22-8EBA-25FAFEEAC8D6}"/>
              </a:ext>
            </a:extLst>
          </p:cNvPr>
          <p:cNvCxnSpPr>
            <a:cxnSpLocks/>
          </p:cNvCxnSpPr>
          <p:nvPr/>
        </p:nvCxnSpPr>
        <p:spPr>
          <a:xfrm>
            <a:off x="472440" y="3919452"/>
            <a:ext cx="6545048"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8" name="Text Placeholder 7">
            <a:extLst>
              <a:ext uri="{FF2B5EF4-FFF2-40B4-BE49-F238E27FC236}">
                <a16:creationId xmlns:a16="http://schemas.microsoft.com/office/drawing/2014/main" id="{1C458298-0FE6-4C71-95A7-908EBFCA3B56}"/>
              </a:ext>
            </a:extLst>
          </p:cNvPr>
          <p:cNvSpPr txBox="1">
            <a:spLocks/>
          </p:cNvSpPr>
          <p:nvPr/>
        </p:nvSpPr>
        <p:spPr>
          <a:xfrm>
            <a:off x="472440" y="3982952"/>
            <a:ext cx="3360524" cy="554269"/>
          </a:xfrm>
          <a:prstGeom prst="rect">
            <a:avLst/>
          </a:prstGeom>
        </p:spPr>
        <p:txBody>
          <a:bodyPr vert="horz" lIns="0" tIns="47886" rIns="0" bIns="47886" rtlCol="0">
            <a:norm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dirty="0">
                <a:solidFill>
                  <a:srgbClr val="4D4D4D"/>
                </a:solidFill>
              </a:rPr>
              <a:t>Costs growth</a:t>
            </a:r>
          </a:p>
          <a:p>
            <a:r>
              <a:rPr lang="en-US" sz="1200" b="0" dirty="0">
                <a:solidFill>
                  <a:srgbClr val="4D4D4D"/>
                </a:solidFill>
              </a:rPr>
              <a:t>USD Millions</a:t>
            </a:r>
          </a:p>
          <a:p>
            <a:endParaRPr lang="en-US" dirty="0"/>
          </a:p>
        </p:txBody>
      </p:sp>
      <p:sp>
        <p:nvSpPr>
          <p:cNvPr id="30" name="Rectangle 29">
            <a:extLst>
              <a:ext uri="{FF2B5EF4-FFF2-40B4-BE49-F238E27FC236}">
                <a16:creationId xmlns:a16="http://schemas.microsoft.com/office/drawing/2014/main" id="{5EBD9E7D-A5AB-48DE-A483-C506746B4E43}"/>
              </a:ext>
            </a:extLst>
          </p:cNvPr>
          <p:cNvSpPr/>
          <p:nvPr/>
        </p:nvSpPr>
        <p:spPr>
          <a:xfrm>
            <a:off x="5497872" y="4541420"/>
            <a:ext cx="1639086" cy="2530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graphicFrame>
        <p:nvGraphicFramePr>
          <p:cNvPr id="33" name="Chart 32">
            <a:extLst>
              <a:ext uri="{FF2B5EF4-FFF2-40B4-BE49-F238E27FC236}">
                <a16:creationId xmlns:a16="http://schemas.microsoft.com/office/drawing/2014/main" id="{6C72F857-A2B6-42CA-BB76-851D3D13F0C7}"/>
              </a:ext>
            </a:extLst>
          </p:cNvPr>
          <p:cNvGraphicFramePr/>
          <p:nvPr>
            <p:extLst>
              <p:ext uri="{D42A27DB-BD31-4B8C-83A1-F6EECF244321}">
                <p14:modId xmlns:p14="http://schemas.microsoft.com/office/powerpoint/2010/main" val="447579669"/>
              </p:ext>
            </p:extLst>
          </p:nvPr>
        </p:nvGraphicFramePr>
        <p:xfrm>
          <a:off x="472440" y="4410221"/>
          <a:ext cx="5306060" cy="2142981"/>
        </p:xfrm>
        <a:graphic>
          <a:graphicData uri="http://schemas.openxmlformats.org/drawingml/2006/chart">
            <c:chart xmlns:c="http://schemas.openxmlformats.org/drawingml/2006/chart" xmlns:r="http://schemas.openxmlformats.org/officeDocument/2006/relationships" r:id="rId3"/>
          </a:graphicData>
        </a:graphic>
      </p:graphicFrame>
      <p:sp>
        <p:nvSpPr>
          <p:cNvPr id="46" name="Text Placeholder 7">
            <a:extLst>
              <a:ext uri="{FF2B5EF4-FFF2-40B4-BE49-F238E27FC236}">
                <a16:creationId xmlns:a16="http://schemas.microsoft.com/office/drawing/2014/main" id="{124D975A-14C1-44F2-98FB-728C6B65E1FF}"/>
              </a:ext>
            </a:extLst>
          </p:cNvPr>
          <p:cNvSpPr txBox="1">
            <a:spLocks/>
          </p:cNvSpPr>
          <p:nvPr/>
        </p:nvSpPr>
        <p:spPr>
          <a:xfrm>
            <a:off x="472440" y="1145276"/>
            <a:ext cx="3360524" cy="554269"/>
          </a:xfrm>
          <a:prstGeom prst="rect">
            <a:avLst/>
          </a:prstGeom>
        </p:spPr>
        <p:txBody>
          <a:bodyPr vert="horz" lIns="0" tIns="47886" rIns="0" bIns="47886" rtlCol="0">
            <a:norm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dirty="0">
                <a:solidFill>
                  <a:srgbClr val="4D4D4D"/>
                </a:solidFill>
              </a:rPr>
              <a:t>Revenue growth</a:t>
            </a:r>
          </a:p>
          <a:p>
            <a:r>
              <a:rPr lang="en-US" sz="1200" b="0" dirty="0">
                <a:solidFill>
                  <a:srgbClr val="4D4D4D"/>
                </a:solidFill>
              </a:rPr>
              <a:t>USD Thousands</a:t>
            </a:r>
          </a:p>
          <a:p>
            <a:endParaRPr lang="en-US" dirty="0"/>
          </a:p>
        </p:txBody>
      </p:sp>
      <p:sp>
        <p:nvSpPr>
          <p:cNvPr id="48" name="TextBox 47">
            <a:extLst>
              <a:ext uri="{FF2B5EF4-FFF2-40B4-BE49-F238E27FC236}">
                <a16:creationId xmlns:a16="http://schemas.microsoft.com/office/drawing/2014/main" id="{28427998-DB48-4C69-8246-FB5B2C82D4D1}"/>
              </a:ext>
            </a:extLst>
          </p:cNvPr>
          <p:cNvSpPr txBox="1"/>
          <p:nvPr/>
        </p:nvSpPr>
        <p:spPr>
          <a:xfrm>
            <a:off x="5930900" y="4210127"/>
            <a:ext cx="3360525" cy="1963614"/>
          </a:xfrm>
          <a:prstGeom prst="rect">
            <a:avLst/>
          </a:prstGeom>
          <a:noFill/>
          <a:ln>
            <a:solidFill>
              <a:schemeClr val="tx1"/>
            </a:solidFill>
          </a:ln>
        </p:spPr>
        <p:txBody>
          <a:bodyPr wrap="square" lIns="0" tIns="0" rIns="0" bIns="0" rtlCol="0">
            <a:spAutoFit/>
          </a:bodyPr>
          <a:lstStyle/>
          <a:p>
            <a:pPr marL="91440" lvl="0"/>
            <a:r>
              <a:rPr lang="en-US" sz="1400" b="1" dirty="0">
                <a:solidFill>
                  <a:schemeClr val="bg1">
                    <a:lumMod val="50000"/>
                  </a:schemeClr>
                </a:solidFill>
              </a:rPr>
              <a:t>Discuss the company’s cost drivers and any key concerns:</a:t>
            </a:r>
          </a:p>
          <a:p>
            <a:pPr marL="429768" indent="-219456">
              <a:lnSpc>
                <a:spcPct val="90000"/>
              </a:lnSpc>
              <a:spcBef>
                <a:spcPts val="600"/>
              </a:spcBef>
              <a:buFont typeface="Arial" panose="020B0604020202020204" pitchFamily="34" charset="0"/>
              <a:buChar char="•"/>
            </a:pPr>
            <a:r>
              <a:rPr lang="en-US" sz="1400" i="1" dirty="0">
                <a:solidFill>
                  <a:schemeClr val="bg1">
                    <a:lumMod val="50000"/>
                  </a:schemeClr>
                </a:solidFill>
              </a:rPr>
              <a:t>Summarize growth in costs relative to revenue over the period </a:t>
            </a:r>
          </a:p>
          <a:p>
            <a:pPr marL="429768" indent="-219456">
              <a:lnSpc>
                <a:spcPct val="90000"/>
              </a:lnSpc>
              <a:spcBef>
                <a:spcPts val="600"/>
              </a:spcBef>
              <a:buFont typeface="Arial" panose="020B0604020202020204" pitchFamily="34" charset="0"/>
              <a:buChar char="•"/>
            </a:pPr>
            <a:r>
              <a:rPr lang="en-US" sz="1400" i="1" dirty="0">
                <a:solidFill>
                  <a:schemeClr val="bg1">
                    <a:lumMod val="50000"/>
                  </a:schemeClr>
                </a:solidFill>
              </a:rPr>
              <a:t>Outline key cost drivers under cost of goods sold and operational expenses</a:t>
            </a:r>
          </a:p>
          <a:p>
            <a:pPr marL="429768" indent="-219456">
              <a:buFont typeface="Arial" panose="020B0604020202020204" pitchFamily="34" charset="0"/>
              <a:buChar char="•"/>
              <a:defRPr/>
            </a:pPr>
            <a:endParaRPr lang="en-US" sz="1400" dirty="0">
              <a:solidFill>
                <a:schemeClr val="bg1">
                  <a:lumMod val="50000"/>
                </a:schemeClr>
              </a:solidFill>
            </a:endParaRPr>
          </a:p>
        </p:txBody>
      </p:sp>
      <p:sp>
        <p:nvSpPr>
          <p:cNvPr id="49" name="Title 3">
            <a:extLst>
              <a:ext uri="{FF2B5EF4-FFF2-40B4-BE49-F238E27FC236}">
                <a16:creationId xmlns:a16="http://schemas.microsoft.com/office/drawing/2014/main" id="{5D22498A-2EAC-437B-A351-5805792761A5}"/>
              </a:ext>
            </a:extLst>
          </p:cNvPr>
          <p:cNvSpPr txBox="1">
            <a:spLocks/>
          </p:cNvSpPr>
          <p:nvPr/>
        </p:nvSpPr>
        <p:spPr>
          <a:xfrm>
            <a:off x="472440" y="304800"/>
            <a:ext cx="8944396" cy="731520"/>
          </a:xfrm>
          <a:prstGeom prst="rect">
            <a:avLst/>
          </a:prstGeom>
        </p:spPr>
        <p:txBody>
          <a:bodyPr vert="horz" lIns="0" tIns="47886" rIns="0" bIns="47886" rtlCol="0" anchor="t" anchorCtr="0">
            <a:noAutofit/>
          </a:bodyPr>
          <a:lstStyle>
            <a:lvl1pPr algn="l" defTabSz="685800" rtl="0" eaLnBrk="1" latinLnBrk="0" hangingPunct="1">
              <a:lnSpc>
                <a:spcPct val="90000"/>
              </a:lnSpc>
              <a:spcBef>
                <a:spcPct val="0"/>
              </a:spcBef>
              <a:buNone/>
              <a:defRPr sz="2400" b="0" i="0" kern="1200" cap="none">
                <a:solidFill>
                  <a:schemeClr val="tx1"/>
                </a:solidFill>
                <a:effectLst/>
                <a:latin typeface="+mj-lt"/>
                <a:ea typeface="+mj-ea"/>
                <a:cs typeface="+mj-cs"/>
              </a:defRPr>
            </a:lvl1pPr>
          </a:lstStyle>
          <a:p>
            <a:r>
              <a:rPr lang="en-US" i="1" dirty="0">
                <a:solidFill>
                  <a:schemeClr val="bg1">
                    <a:lumMod val="65000"/>
                  </a:schemeClr>
                </a:solidFill>
              </a:rPr>
              <a:t>Sample slide layout: </a:t>
            </a:r>
            <a:r>
              <a:rPr lang="en-GB" dirty="0">
                <a:solidFill>
                  <a:schemeClr val="bg1">
                    <a:lumMod val="65000"/>
                  </a:schemeClr>
                </a:solidFill>
              </a:rPr>
              <a:t>[Overview of growth in revenue and costs, and explanation on any unexpected trend]</a:t>
            </a:r>
            <a:endParaRPr lang="en-US" dirty="0">
              <a:solidFill>
                <a:schemeClr val="bg1">
                  <a:lumMod val="65000"/>
                </a:schemeClr>
              </a:solidFill>
            </a:endParaRPr>
          </a:p>
        </p:txBody>
      </p:sp>
    </p:spTree>
    <p:extLst>
      <p:ext uri="{BB962C8B-B14F-4D97-AF65-F5344CB8AC3E}">
        <p14:creationId xmlns:p14="http://schemas.microsoft.com/office/powerpoint/2010/main" val="3992381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0E88261A-C374-4A40-88C4-6434D2E2A948}"/>
              </a:ext>
            </a:extLst>
          </p:cNvPr>
          <p:cNvSpPr/>
          <p:nvPr/>
        </p:nvSpPr>
        <p:spPr>
          <a:xfrm>
            <a:off x="6438521" y="1515154"/>
            <a:ext cx="2979799" cy="526191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latin typeface="+mj-lt"/>
            </a:endParaRPr>
          </a:p>
        </p:txBody>
      </p:sp>
      <p:sp>
        <p:nvSpPr>
          <p:cNvPr id="4" name="Title 3">
            <a:extLst>
              <a:ext uri="{FF2B5EF4-FFF2-40B4-BE49-F238E27FC236}">
                <a16:creationId xmlns:a16="http://schemas.microsoft.com/office/drawing/2014/main" id="{C5E5D30E-CDF3-4242-8A93-57123C0204D9}"/>
              </a:ext>
            </a:extLst>
          </p:cNvPr>
          <p:cNvSpPr>
            <a:spLocks noGrp="1"/>
          </p:cNvSpPr>
          <p:nvPr>
            <p:ph type="title"/>
          </p:nvPr>
        </p:nvSpPr>
        <p:spPr>
          <a:xfrm>
            <a:off x="472440" y="304800"/>
            <a:ext cx="8944396" cy="731520"/>
          </a:xfrm>
        </p:spPr>
        <p:txBody>
          <a:bodyPr/>
          <a:lstStyle/>
          <a:p>
            <a:r>
              <a:rPr lang="en-US" i="1" dirty="0">
                <a:solidFill>
                  <a:schemeClr val="bg1">
                    <a:lumMod val="65000"/>
                  </a:schemeClr>
                </a:solidFill>
              </a:rPr>
              <a:t>Sample slide layout: </a:t>
            </a:r>
            <a:r>
              <a:rPr lang="en-GB" dirty="0">
                <a:solidFill>
                  <a:schemeClr val="bg1">
                    <a:lumMod val="65000"/>
                  </a:schemeClr>
                </a:solidFill>
              </a:rPr>
              <a:t>[Summarized findings from P&amp;L to determine viability of business based on performance]</a:t>
            </a:r>
            <a:endParaRPr lang="en-US" dirty="0">
              <a:solidFill>
                <a:schemeClr val="bg1">
                  <a:lumMod val="65000"/>
                </a:schemeClr>
              </a:solidFill>
            </a:endParaRPr>
          </a:p>
        </p:txBody>
      </p:sp>
      <p:sp>
        <p:nvSpPr>
          <p:cNvPr id="3" name="Slide Number Placeholder 2">
            <a:extLst>
              <a:ext uri="{FF2B5EF4-FFF2-40B4-BE49-F238E27FC236}">
                <a16:creationId xmlns:a16="http://schemas.microsoft.com/office/drawing/2014/main" id="{7703633E-F273-43D3-BDBE-09BE1F40BAC7}"/>
              </a:ext>
            </a:extLst>
          </p:cNvPr>
          <p:cNvSpPr>
            <a:spLocks noGrp="1"/>
          </p:cNvSpPr>
          <p:nvPr>
            <p:ph type="sldNum" sz="quarter" idx="4"/>
          </p:nvPr>
        </p:nvSpPr>
        <p:spPr/>
        <p:txBody>
          <a:bodyPr/>
          <a:lstStyle/>
          <a:p>
            <a:fld id="{152A6E9F-401A-4EA2-ABE4-0F2E90910348}" type="slidenum">
              <a:rPr lang="en-US" smtClean="0"/>
              <a:pPr/>
              <a:t>34</a:t>
            </a:fld>
            <a:endParaRPr lang="en-US" dirty="0"/>
          </a:p>
        </p:txBody>
      </p:sp>
      <p:sp>
        <p:nvSpPr>
          <p:cNvPr id="41" name="Text Placeholder 8">
            <a:extLst>
              <a:ext uri="{FF2B5EF4-FFF2-40B4-BE49-F238E27FC236}">
                <a16:creationId xmlns:a16="http://schemas.microsoft.com/office/drawing/2014/main" id="{8D871A30-D7D5-4097-961C-7D0DEC3F0D0A}"/>
              </a:ext>
            </a:extLst>
          </p:cNvPr>
          <p:cNvSpPr txBox="1">
            <a:spLocks/>
          </p:cNvSpPr>
          <p:nvPr/>
        </p:nvSpPr>
        <p:spPr>
          <a:xfrm>
            <a:off x="6845070" y="1722767"/>
            <a:ext cx="2571766" cy="4940859"/>
          </a:xfrm>
          <a:prstGeom prst="rect">
            <a:avLst/>
          </a:prstGeom>
          <a:noFill/>
        </p:spPr>
        <p:txBody>
          <a:bodyPr anchor="t">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sz="1400" dirty="0">
                <a:solidFill>
                  <a:schemeClr val="bg1">
                    <a:lumMod val="50000"/>
                  </a:schemeClr>
                </a:solidFill>
                <a:latin typeface="+mj-lt"/>
              </a:rPr>
              <a:t>Discus any high-level concerns regarding the company’s P&amp;L:</a:t>
            </a:r>
          </a:p>
          <a:p>
            <a:pPr marL="182880" lvl="1" indent="-182880">
              <a:lnSpc>
                <a:spcPct val="90000"/>
              </a:lnSpc>
              <a:spcBef>
                <a:spcPts val="600"/>
              </a:spcBef>
            </a:pPr>
            <a:r>
              <a:rPr lang="en-US" sz="1400" i="1" dirty="0">
                <a:solidFill>
                  <a:schemeClr val="bg1">
                    <a:lumMod val="50000"/>
                  </a:schemeClr>
                </a:solidFill>
                <a:latin typeface="+mj-lt"/>
              </a:rPr>
              <a:t>e.g. staff costs constitute 60% of operational expenses, out of the norm for IT companies in the market</a:t>
            </a:r>
          </a:p>
        </p:txBody>
      </p:sp>
      <p:sp>
        <p:nvSpPr>
          <p:cNvPr id="15" name="Rectangle 14">
            <a:extLst>
              <a:ext uri="{FF2B5EF4-FFF2-40B4-BE49-F238E27FC236}">
                <a16:creationId xmlns:a16="http://schemas.microsoft.com/office/drawing/2014/main" id="{AA68155C-730F-4EAF-8BCF-CB8053136228}"/>
              </a:ext>
            </a:extLst>
          </p:cNvPr>
          <p:cNvSpPr/>
          <p:nvPr/>
        </p:nvSpPr>
        <p:spPr>
          <a:xfrm>
            <a:off x="640935" y="1767268"/>
            <a:ext cx="1337100" cy="11500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Revenues</a:t>
            </a:r>
            <a:endParaRPr lang="en-US" sz="1400" b="1" dirty="0">
              <a:solidFill>
                <a:schemeClr val="bg1"/>
              </a:solidFill>
            </a:endParaRPr>
          </a:p>
        </p:txBody>
      </p:sp>
      <p:sp>
        <p:nvSpPr>
          <p:cNvPr id="39" name="Text Placeholder 8">
            <a:extLst>
              <a:ext uri="{FF2B5EF4-FFF2-40B4-BE49-F238E27FC236}">
                <a16:creationId xmlns:a16="http://schemas.microsoft.com/office/drawing/2014/main" id="{905322F5-BF6D-4ECE-91F9-633239B46638}"/>
              </a:ext>
            </a:extLst>
          </p:cNvPr>
          <p:cNvSpPr txBox="1">
            <a:spLocks/>
          </p:cNvSpPr>
          <p:nvPr/>
        </p:nvSpPr>
        <p:spPr>
          <a:xfrm>
            <a:off x="2004678" y="1767269"/>
            <a:ext cx="4346018" cy="1150092"/>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82880" indent="-182880">
              <a:lnSpc>
                <a:spcPct val="90000"/>
              </a:lnSpc>
              <a:spcBef>
                <a:spcPts val="600"/>
              </a:spcBef>
              <a:buFont typeface="Arial" panose="020B0604020202020204" pitchFamily="34" charset="0"/>
              <a:buChar char="•"/>
            </a:pPr>
            <a:r>
              <a:rPr lang="en-US" sz="1400" b="0" dirty="0">
                <a:solidFill>
                  <a:schemeClr val="bg1">
                    <a:lumMod val="65000"/>
                  </a:schemeClr>
                </a:solidFill>
                <a:latin typeface="+mj-lt"/>
              </a:rPr>
              <a:t>Highlight if revenue performance is strong, declining or stagnating based on expected performance in the industry</a:t>
            </a:r>
          </a:p>
        </p:txBody>
      </p:sp>
      <p:sp>
        <p:nvSpPr>
          <p:cNvPr id="16" name="Rectangle 15">
            <a:extLst>
              <a:ext uri="{FF2B5EF4-FFF2-40B4-BE49-F238E27FC236}">
                <a16:creationId xmlns:a16="http://schemas.microsoft.com/office/drawing/2014/main" id="{F9CD92A5-5C1E-452F-809D-D1A28A44FF71}"/>
              </a:ext>
            </a:extLst>
          </p:cNvPr>
          <p:cNvSpPr/>
          <p:nvPr/>
        </p:nvSpPr>
        <p:spPr>
          <a:xfrm>
            <a:off x="640079" y="3000986"/>
            <a:ext cx="1321549" cy="11500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Cost of goods sold</a:t>
            </a:r>
          </a:p>
        </p:txBody>
      </p:sp>
      <p:sp>
        <p:nvSpPr>
          <p:cNvPr id="45" name="Text Placeholder 8">
            <a:extLst>
              <a:ext uri="{FF2B5EF4-FFF2-40B4-BE49-F238E27FC236}">
                <a16:creationId xmlns:a16="http://schemas.microsoft.com/office/drawing/2014/main" id="{04CAB9BE-5895-4CA5-B389-8651A5C1F77A}"/>
              </a:ext>
            </a:extLst>
          </p:cNvPr>
          <p:cNvSpPr txBox="1">
            <a:spLocks/>
          </p:cNvSpPr>
          <p:nvPr/>
        </p:nvSpPr>
        <p:spPr>
          <a:xfrm>
            <a:off x="2004678" y="3044147"/>
            <a:ext cx="4346018" cy="1150092"/>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82880" indent="-182880">
              <a:lnSpc>
                <a:spcPct val="90000"/>
              </a:lnSpc>
              <a:spcBef>
                <a:spcPts val="600"/>
              </a:spcBef>
              <a:buFont typeface="Arial" panose="020B0604020202020204" pitchFamily="34" charset="0"/>
              <a:buChar char="•"/>
            </a:pPr>
            <a:r>
              <a:rPr lang="en-US" sz="1400" b="0" dirty="0">
                <a:solidFill>
                  <a:schemeClr val="bg1">
                    <a:lumMod val="65000"/>
                  </a:schemeClr>
                </a:solidFill>
                <a:latin typeface="+mj-lt"/>
              </a:rPr>
              <a:t>Discuss any opportunities to improve gross margins, if applicable, and how management intends to do so</a:t>
            </a:r>
          </a:p>
        </p:txBody>
      </p:sp>
      <p:sp>
        <p:nvSpPr>
          <p:cNvPr id="18" name="Rectangle 17">
            <a:extLst>
              <a:ext uri="{FF2B5EF4-FFF2-40B4-BE49-F238E27FC236}">
                <a16:creationId xmlns:a16="http://schemas.microsoft.com/office/drawing/2014/main" id="{1F4238AF-0665-4B9C-9289-78575EF124AA}"/>
              </a:ext>
            </a:extLst>
          </p:cNvPr>
          <p:cNvSpPr/>
          <p:nvPr/>
        </p:nvSpPr>
        <p:spPr>
          <a:xfrm>
            <a:off x="640080" y="4234704"/>
            <a:ext cx="1288630" cy="11500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Operational expenses</a:t>
            </a:r>
            <a:endParaRPr lang="en-US" sz="1400" b="1" dirty="0">
              <a:solidFill>
                <a:schemeClr val="bg1"/>
              </a:solidFill>
            </a:endParaRPr>
          </a:p>
        </p:txBody>
      </p:sp>
      <p:sp>
        <p:nvSpPr>
          <p:cNvPr id="47" name="Text Placeholder 8">
            <a:extLst>
              <a:ext uri="{FF2B5EF4-FFF2-40B4-BE49-F238E27FC236}">
                <a16:creationId xmlns:a16="http://schemas.microsoft.com/office/drawing/2014/main" id="{ADD9CBBB-A414-4EE2-81A1-E90BF251F93F}"/>
              </a:ext>
            </a:extLst>
          </p:cNvPr>
          <p:cNvSpPr txBox="1">
            <a:spLocks/>
          </p:cNvSpPr>
          <p:nvPr/>
        </p:nvSpPr>
        <p:spPr>
          <a:xfrm>
            <a:off x="2004678" y="4234703"/>
            <a:ext cx="4346018" cy="1150092"/>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82880" indent="-182880">
              <a:lnSpc>
                <a:spcPct val="90000"/>
              </a:lnSpc>
              <a:spcBef>
                <a:spcPts val="600"/>
              </a:spcBef>
              <a:buFont typeface="Arial" panose="020B0604020202020204" pitchFamily="34" charset="0"/>
              <a:buChar char="•"/>
            </a:pPr>
            <a:r>
              <a:rPr lang="en-US" sz="1400" b="0" dirty="0">
                <a:solidFill>
                  <a:schemeClr val="bg1">
                    <a:lumMod val="65000"/>
                  </a:schemeClr>
                </a:solidFill>
                <a:latin typeface="+mj-lt"/>
              </a:rPr>
              <a:t>Discuss any opportunities to increase operational efficiency based on current spending</a:t>
            </a:r>
          </a:p>
        </p:txBody>
      </p:sp>
      <p:sp>
        <p:nvSpPr>
          <p:cNvPr id="19" name="Rectangle 18">
            <a:extLst>
              <a:ext uri="{FF2B5EF4-FFF2-40B4-BE49-F238E27FC236}">
                <a16:creationId xmlns:a16="http://schemas.microsoft.com/office/drawing/2014/main" id="{2A9A814F-8D78-4EC8-A494-3686C8140B1E}"/>
              </a:ext>
            </a:extLst>
          </p:cNvPr>
          <p:cNvSpPr/>
          <p:nvPr/>
        </p:nvSpPr>
        <p:spPr>
          <a:xfrm>
            <a:off x="640079" y="5468421"/>
            <a:ext cx="1276774" cy="11500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Profitability</a:t>
            </a:r>
            <a:endParaRPr lang="en-US" sz="1400" b="1" dirty="0">
              <a:solidFill>
                <a:schemeClr val="bg1"/>
              </a:solidFill>
            </a:endParaRPr>
          </a:p>
        </p:txBody>
      </p:sp>
      <p:sp>
        <p:nvSpPr>
          <p:cNvPr id="48" name="Text Placeholder 8">
            <a:extLst>
              <a:ext uri="{FF2B5EF4-FFF2-40B4-BE49-F238E27FC236}">
                <a16:creationId xmlns:a16="http://schemas.microsoft.com/office/drawing/2014/main" id="{70BD7B32-ABC0-4ABE-9A5B-E85DE85D4E96}"/>
              </a:ext>
            </a:extLst>
          </p:cNvPr>
          <p:cNvSpPr txBox="1">
            <a:spLocks/>
          </p:cNvSpPr>
          <p:nvPr/>
        </p:nvSpPr>
        <p:spPr>
          <a:xfrm>
            <a:off x="2004678" y="5468421"/>
            <a:ext cx="4346018" cy="1150092"/>
          </a:xfrm>
          <a:prstGeom prst="rect">
            <a:avLst/>
          </a:prstGeom>
          <a:noFill/>
        </p:spPr>
        <p:txBody>
          <a:bodyPr anchor="ctr">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82880" indent="-182880">
              <a:lnSpc>
                <a:spcPct val="90000"/>
              </a:lnSpc>
              <a:spcBef>
                <a:spcPts val="600"/>
              </a:spcBef>
              <a:buFont typeface="Arial" panose="020B0604020202020204" pitchFamily="34" charset="0"/>
              <a:buChar char="•"/>
            </a:pPr>
            <a:r>
              <a:rPr lang="en-US" sz="1400" b="0" dirty="0">
                <a:solidFill>
                  <a:schemeClr val="bg1">
                    <a:lumMod val="65000"/>
                  </a:schemeClr>
                </a:solidFill>
                <a:latin typeface="+mj-lt"/>
              </a:rPr>
              <a:t>Discuss changes in gross margins over time and key drivers</a:t>
            </a:r>
          </a:p>
          <a:p>
            <a:pPr marL="182880" indent="-182880">
              <a:lnSpc>
                <a:spcPct val="90000"/>
              </a:lnSpc>
              <a:spcBef>
                <a:spcPts val="600"/>
              </a:spcBef>
              <a:buFont typeface="Arial" panose="020B0604020202020204" pitchFamily="34" charset="0"/>
              <a:buChar char="•"/>
            </a:pPr>
            <a:r>
              <a:rPr lang="en-US" sz="1400" b="0" dirty="0">
                <a:solidFill>
                  <a:schemeClr val="bg1">
                    <a:lumMod val="65000"/>
                  </a:schemeClr>
                </a:solidFill>
                <a:latin typeface="+mj-lt"/>
              </a:rPr>
              <a:t>Highlight how net profitability has changed, and if this is driven by growth or efficiency</a:t>
            </a:r>
          </a:p>
        </p:txBody>
      </p:sp>
      <p:cxnSp>
        <p:nvCxnSpPr>
          <p:cNvPr id="34" name="Straight Connector 33">
            <a:extLst>
              <a:ext uri="{FF2B5EF4-FFF2-40B4-BE49-F238E27FC236}">
                <a16:creationId xmlns:a16="http://schemas.microsoft.com/office/drawing/2014/main" id="{21AE1C25-72EA-4C9D-BE49-F47799C7D663}"/>
              </a:ext>
            </a:extLst>
          </p:cNvPr>
          <p:cNvCxnSpPr>
            <a:cxnSpLocks/>
          </p:cNvCxnSpPr>
          <p:nvPr/>
        </p:nvCxnSpPr>
        <p:spPr>
          <a:xfrm>
            <a:off x="560129" y="2959173"/>
            <a:ext cx="5736850" cy="0"/>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4EA3D42-69F9-4E18-8EF4-0E0B5317E2E2}"/>
              </a:ext>
            </a:extLst>
          </p:cNvPr>
          <p:cNvCxnSpPr>
            <a:cxnSpLocks/>
          </p:cNvCxnSpPr>
          <p:nvPr/>
        </p:nvCxnSpPr>
        <p:spPr>
          <a:xfrm>
            <a:off x="560129" y="4192891"/>
            <a:ext cx="5736850" cy="0"/>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BF4CB8D-1E2E-431D-A6AD-4AC8F517A7ED}"/>
              </a:ext>
            </a:extLst>
          </p:cNvPr>
          <p:cNvCxnSpPr>
            <a:cxnSpLocks/>
          </p:cNvCxnSpPr>
          <p:nvPr/>
        </p:nvCxnSpPr>
        <p:spPr>
          <a:xfrm>
            <a:off x="560129" y="5426609"/>
            <a:ext cx="5736850" cy="0"/>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6661111F-F171-4B3C-A525-6525D8A3EC94}"/>
              </a:ext>
            </a:extLst>
          </p:cNvPr>
          <p:cNvSpPr/>
          <p:nvPr/>
        </p:nvSpPr>
        <p:spPr>
          <a:xfrm>
            <a:off x="487680" y="1773429"/>
            <a:ext cx="304800" cy="304800"/>
          </a:xfrm>
          <a:prstGeom prst="rect">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Segoe UI" panose="020B0502040204020203" pitchFamily="34" charset="0"/>
                <a:cs typeface="Segoe UI" panose="020B0502040204020203" pitchFamily="34" charset="0"/>
              </a:rPr>
              <a:t>1</a:t>
            </a:r>
            <a:endParaRPr lang="en-US" sz="1400" b="1" dirty="0">
              <a:solidFill>
                <a:schemeClr val="bg1"/>
              </a:solidFill>
              <a:latin typeface="Segoe UI" panose="020B0502040204020203"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5477770-5A11-48B6-967A-D0CB761F2F7C}"/>
              </a:ext>
            </a:extLst>
          </p:cNvPr>
          <p:cNvSpPr/>
          <p:nvPr/>
        </p:nvSpPr>
        <p:spPr>
          <a:xfrm>
            <a:off x="487680" y="2865647"/>
            <a:ext cx="304800" cy="304800"/>
          </a:xfrm>
          <a:prstGeom prst="rect">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Segoe UI" panose="020B0502040204020203" pitchFamily="34" charset="0"/>
                <a:cs typeface="Segoe UI" panose="020B0502040204020203" pitchFamily="34" charset="0"/>
              </a:rPr>
              <a:t>2</a:t>
            </a:r>
            <a:endParaRPr lang="en-US" sz="1400" b="1" dirty="0">
              <a:solidFill>
                <a:schemeClr val="bg1"/>
              </a:solidFill>
              <a:latin typeface="Segoe UI" panose="020B0502040204020203" pitchFamily="34" charset="0"/>
              <a:cs typeface="Segoe UI" panose="020B0502040204020203" pitchFamily="34" charset="0"/>
            </a:endParaRPr>
          </a:p>
        </p:txBody>
      </p:sp>
      <p:sp>
        <p:nvSpPr>
          <p:cNvPr id="35" name="Rectangle 34">
            <a:extLst>
              <a:ext uri="{FF2B5EF4-FFF2-40B4-BE49-F238E27FC236}">
                <a16:creationId xmlns:a16="http://schemas.microsoft.com/office/drawing/2014/main" id="{652DA16C-1421-490E-AE5F-BA7D33754DC4}"/>
              </a:ext>
            </a:extLst>
          </p:cNvPr>
          <p:cNvSpPr/>
          <p:nvPr/>
        </p:nvSpPr>
        <p:spPr>
          <a:xfrm>
            <a:off x="487680" y="4106360"/>
            <a:ext cx="304800" cy="304800"/>
          </a:xfrm>
          <a:prstGeom prst="rect">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Segoe UI" panose="020B0502040204020203" pitchFamily="34" charset="0"/>
                <a:cs typeface="Segoe UI" panose="020B0502040204020203" pitchFamily="34" charset="0"/>
              </a:rPr>
              <a:t>3</a:t>
            </a:r>
            <a:endParaRPr lang="en-US" sz="1400" b="1" dirty="0">
              <a:solidFill>
                <a:schemeClr val="bg1"/>
              </a:solidFill>
              <a:latin typeface="Segoe UI" panose="020B0502040204020203" pitchFamily="34" charset="0"/>
              <a:cs typeface="Segoe UI" panose="020B0502040204020203" pitchFamily="34" charset="0"/>
            </a:endParaRPr>
          </a:p>
        </p:txBody>
      </p:sp>
      <p:sp>
        <p:nvSpPr>
          <p:cNvPr id="37" name="Rectangle 36">
            <a:extLst>
              <a:ext uri="{FF2B5EF4-FFF2-40B4-BE49-F238E27FC236}">
                <a16:creationId xmlns:a16="http://schemas.microsoft.com/office/drawing/2014/main" id="{554EB9FE-D4CA-41B1-A754-EA6546867540}"/>
              </a:ext>
            </a:extLst>
          </p:cNvPr>
          <p:cNvSpPr/>
          <p:nvPr/>
        </p:nvSpPr>
        <p:spPr>
          <a:xfrm>
            <a:off x="487680" y="5312237"/>
            <a:ext cx="304800" cy="304800"/>
          </a:xfrm>
          <a:prstGeom prst="rect">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Segoe UI" panose="020B0502040204020203" pitchFamily="34" charset="0"/>
                <a:cs typeface="Segoe UI" panose="020B0502040204020203" pitchFamily="34" charset="0"/>
              </a:rPr>
              <a:t>4</a:t>
            </a:r>
            <a:endParaRPr lang="en-US" sz="1400" b="1" dirty="0">
              <a:solidFill>
                <a:schemeClr val="bg1"/>
              </a:solidFill>
              <a:latin typeface="Segoe UI" panose="020B0502040204020203" pitchFamily="34" charset="0"/>
              <a:cs typeface="Segoe UI" panose="020B0502040204020203" pitchFamily="34" charset="0"/>
            </a:endParaRPr>
          </a:p>
        </p:txBody>
      </p:sp>
      <p:grpSp>
        <p:nvGrpSpPr>
          <p:cNvPr id="40" name="Group 39">
            <a:extLst>
              <a:ext uri="{FF2B5EF4-FFF2-40B4-BE49-F238E27FC236}">
                <a16:creationId xmlns:a16="http://schemas.microsoft.com/office/drawing/2014/main" id="{C06A7192-34B8-48A7-B2E6-B44A50ECF634}"/>
              </a:ext>
            </a:extLst>
          </p:cNvPr>
          <p:cNvGrpSpPr/>
          <p:nvPr/>
        </p:nvGrpSpPr>
        <p:grpSpPr>
          <a:xfrm>
            <a:off x="6571613" y="2572621"/>
            <a:ext cx="371264" cy="300287"/>
            <a:chOff x="989288" y="1485273"/>
            <a:chExt cx="439500" cy="355479"/>
          </a:xfrm>
        </p:grpSpPr>
        <p:sp>
          <p:nvSpPr>
            <p:cNvPr id="42" name="Isosceles Triangle 41">
              <a:extLst>
                <a:ext uri="{FF2B5EF4-FFF2-40B4-BE49-F238E27FC236}">
                  <a16:creationId xmlns:a16="http://schemas.microsoft.com/office/drawing/2014/main" id="{27B4A429-6AEA-47EF-B659-D25A0AA6954F}"/>
                </a:ext>
              </a:extLst>
            </p:cNvPr>
            <p:cNvSpPr/>
            <p:nvPr/>
          </p:nvSpPr>
          <p:spPr>
            <a:xfrm>
              <a:off x="989288" y="1485273"/>
              <a:ext cx="439500" cy="355479"/>
            </a:xfrm>
            <a:prstGeom prst="triangle">
              <a:avLst/>
            </a:prstGeom>
            <a:solidFill>
              <a:schemeClr val="bg1">
                <a:lumMod val="8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grpSp>
          <p:nvGrpSpPr>
            <p:cNvPr id="43" name="Group 42">
              <a:extLst>
                <a:ext uri="{FF2B5EF4-FFF2-40B4-BE49-F238E27FC236}">
                  <a16:creationId xmlns:a16="http://schemas.microsoft.com/office/drawing/2014/main" id="{85C2B8EE-56E0-49F4-9C0D-D7A677E871F2}"/>
                </a:ext>
              </a:extLst>
            </p:cNvPr>
            <p:cNvGrpSpPr/>
            <p:nvPr/>
          </p:nvGrpSpPr>
          <p:grpSpPr>
            <a:xfrm>
              <a:off x="1169752" y="1596872"/>
              <a:ext cx="78576" cy="222427"/>
              <a:chOff x="-1588715" y="4078982"/>
              <a:chExt cx="298395" cy="698072"/>
            </a:xfrm>
            <a:solidFill>
              <a:srgbClr val="FF0000"/>
            </a:solidFill>
          </p:grpSpPr>
          <p:sp>
            <p:nvSpPr>
              <p:cNvPr id="46" name="Oval 9">
                <a:extLst>
                  <a:ext uri="{FF2B5EF4-FFF2-40B4-BE49-F238E27FC236}">
                    <a16:creationId xmlns:a16="http://schemas.microsoft.com/office/drawing/2014/main" id="{92701EAE-DC85-48FD-A229-4FA14A62AFFD}"/>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sp>
            <p:nvSpPr>
              <p:cNvPr id="49" name="Oval 48">
                <a:extLst>
                  <a:ext uri="{FF2B5EF4-FFF2-40B4-BE49-F238E27FC236}">
                    <a16:creationId xmlns:a16="http://schemas.microsoft.com/office/drawing/2014/main" id="{07074375-9C5C-4353-8C02-346FD59E2E73}"/>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grpSp>
      </p:grpSp>
      <p:sp>
        <p:nvSpPr>
          <p:cNvPr id="59" name="Rectangle: Rounded Corners 58">
            <a:extLst>
              <a:ext uri="{FF2B5EF4-FFF2-40B4-BE49-F238E27FC236}">
                <a16:creationId xmlns:a16="http://schemas.microsoft.com/office/drawing/2014/main" id="{5366B442-53F3-4093-9462-1CAF7D9A5A36}"/>
              </a:ext>
            </a:extLst>
          </p:cNvPr>
          <p:cNvSpPr/>
          <p:nvPr/>
        </p:nvSpPr>
        <p:spPr>
          <a:xfrm>
            <a:off x="6845070" y="1347753"/>
            <a:ext cx="2166700" cy="32450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mj-lt"/>
              </a:rPr>
              <a:t>Assessment</a:t>
            </a:r>
            <a:endParaRPr lang="en-US" sz="1400" b="1" dirty="0">
              <a:solidFill>
                <a:schemeClr val="bg1"/>
              </a:solidFill>
              <a:latin typeface="+mj-lt"/>
            </a:endParaRPr>
          </a:p>
        </p:txBody>
      </p:sp>
      <p:sp>
        <p:nvSpPr>
          <p:cNvPr id="60" name="Content Placeholder 9">
            <a:extLst>
              <a:ext uri="{FF2B5EF4-FFF2-40B4-BE49-F238E27FC236}">
                <a16:creationId xmlns:a16="http://schemas.microsoft.com/office/drawing/2014/main" id="{4F7A61B5-70CF-4C8D-BBA3-5BFA000400CD}"/>
              </a:ext>
            </a:extLst>
          </p:cNvPr>
          <p:cNvSpPr txBox="1">
            <a:spLocks/>
          </p:cNvSpPr>
          <p:nvPr/>
        </p:nvSpPr>
        <p:spPr>
          <a:xfrm>
            <a:off x="2004678" y="1347753"/>
            <a:ext cx="4346018" cy="324507"/>
          </a:xfrm>
          <a:prstGeom prst="rect">
            <a:avLst/>
          </a:prstGeom>
          <a:solidFill>
            <a:schemeClr val="accent1"/>
          </a:solidFill>
          <a:ln>
            <a:noFill/>
          </a:ln>
          <a:effectLst/>
        </p:spPr>
        <p:txBody>
          <a:bodyPr vert="horz" wrap="square" lIns="9144" tIns="0" rIns="9144" bIns="0" rtlCol="0" anchor="ctr" anchorCtr="0">
            <a:noAutofit/>
          </a:bodyPr>
          <a:lstStyle>
            <a:lvl1pPr marL="0" indent="0" algn="ctr" defTabSz="957706" rtl="0" eaLnBrk="1" latinLnBrk="0" hangingPunct="1">
              <a:spcBef>
                <a:spcPct val="20000"/>
              </a:spcBef>
              <a:buFontTx/>
              <a:buNone/>
              <a:defRPr lang="en-US" sz="1400" b="1" kern="1200" dirty="0">
                <a:solidFill>
                  <a:schemeClr val="tx1"/>
                </a:solidFill>
                <a:latin typeface="Calibri" panose="020F0502020204030204" pitchFamily="34" charset="0"/>
                <a:ea typeface="+mn-ea"/>
                <a:cs typeface="+mn-cs"/>
              </a:defRPr>
            </a:lvl1pPr>
            <a:lvl2pPr marL="427152" indent="-220136" algn="l" defTabSz="957706" rtl="0" eaLnBrk="1" latinLnBrk="0" hangingPunct="1">
              <a:spcBef>
                <a:spcPct val="20000"/>
              </a:spcBef>
              <a:buFont typeface="Arial" pitchFamily="34" charset="0"/>
              <a:buChar char="•"/>
              <a:defRPr sz="1400" kern="1200">
                <a:solidFill>
                  <a:schemeClr val="tx1"/>
                </a:solidFill>
                <a:latin typeface="Calibri" panose="020F0502020204030204" pitchFamily="34" charset="0"/>
                <a:ea typeface="+mn-ea"/>
                <a:cs typeface="+mn-cs"/>
              </a:defRPr>
            </a:lvl2pPr>
            <a:lvl3pPr marL="839724" indent="-207016" algn="l" defTabSz="957706" rtl="0" eaLnBrk="1" latinLnBrk="0" hangingPunct="1">
              <a:spcBef>
                <a:spcPct val="20000"/>
              </a:spcBef>
              <a:buFont typeface="Arial" pitchFamily="34" charset="0"/>
              <a:buChar char="–"/>
              <a:defRPr sz="1400" kern="1200">
                <a:solidFill>
                  <a:schemeClr val="tx1"/>
                </a:solidFill>
                <a:latin typeface="Calibri" panose="020F0502020204030204" pitchFamily="34" charset="0"/>
                <a:ea typeface="+mn-ea"/>
                <a:cs typeface="+mn-cs"/>
              </a:defRPr>
            </a:lvl3pPr>
            <a:lvl4pPr marL="1266878" indent="-220136" algn="l" defTabSz="957706" rtl="0" eaLnBrk="1" latinLnBrk="0" hangingPunct="1">
              <a:spcBef>
                <a:spcPct val="20000"/>
              </a:spcBef>
              <a:buFont typeface="Arial" pitchFamily="34" charset="0"/>
              <a:buChar char="•"/>
              <a:defRPr sz="1400" kern="1200">
                <a:solidFill>
                  <a:schemeClr val="tx1"/>
                </a:solidFill>
                <a:latin typeface="Calibri" panose="020F0502020204030204" pitchFamily="34" charset="0"/>
                <a:ea typeface="+mn-ea"/>
                <a:cs typeface="+mn-cs"/>
              </a:defRPr>
            </a:lvl4pPr>
            <a:lvl5pPr marL="1679450" indent="-207016" algn="l" defTabSz="957706" rtl="0" eaLnBrk="1" latinLnBrk="0" hangingPunct="1">
              <a:spcBef>
                <a:spcPct val="20000"/>
              </a:spcBef>
              <a:buFont typeface="Arial" pitchFamily="34" charset="0"/>
              <a:buChar char="»"/>
              <a:defRPr sz="1400" kern="1200">
                <a:solidFill>
                  <a:schemeClr val="tx1"/>
                </a:solidFill>
                <a:latin typeface="Calibri" panose="020F0502020204030204" pitchFamily="34" charset="0"/>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GB" dirty="0">
                <a:solidFill>
                  <a:schemeClr val="bg1"/>
                </a:solidFill>
                <a:latin typeface="+mj-lt"/>
                <a:cs typeface="Segoe UI" panose="020B0502040204020203" pitchFamily="34" charset="0"/>
              </a:rPr>
              <a:t>Analysis</a:t>
            </a:r>
            <a:endParaRPr lang="en-US" dirty="0">
              <a:solidFill>
                <a:schemeClr val="bg1"/>
              </a:solidFill>
              <a:latin typeface="+mj-lt"/>
              <a:cs typeface="Segoe UI" panose="020B0502040204020203" pitchFamily="34" charset="0"/>
            </a:endParaRPr>
          </a:p>
        </p:txBody>
      </p:sp>
    </p:spTree>
    <p:extLst>
      <p:ext uri="{BB962C8B-B14F-4D97-AF65-F5344CB8AC3E}">
        <p14:creationId xmlns:p14="http://schemas.microsoft.com/office/powerpoint/2010/main" val="26197457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US" dirty="0"/>
              <a:t>Impact analysis</a:t>
            </a:r>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35</a:t>
            </a:fld>
            <a:endParaRPr lang="en-US" dirty="0"/>
          </a:p>
        </p:txBody>
      </p:sp>
      <p:sp>
        <p:nvSpPr>
          <p:cNvPr id="6" name="Rectangle 5">
            <a:extLst>
              <a:ext uri="{FF2B5EF4-FFF2-40B4-BE49-F238E27FC236}">
                <a16:creationId xmlns:a16="http://schemas.microsoft.com/office/drawing/2014/main" id="{2068D2E9-442F-49D5-B555-E76C9F46875E}"/>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8200436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Determine if impact is core to the business, evaluate potential for scale, and review metrics to track performance</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9"/>
            <a:ext cx="8961120" cy="2040189"/>
          </a:xfrm>
          <a:solidFill>
            <a:schemeClr val="bg1">
              <a:lumMod val="95000"/>
            </a:schemeClr>
          </a:solidFill>
          <a:ln>
            <a:solidFill>
              <a:srgbClr val="00B0F0"/>
            </a:solidFill>
          </a:ln>
        </p:spPr>
        <p:txBody>
          <a:bodyPr>
            <a:noAutofit/>
          </a:bodyPr>
          <a:lstStyle/>
          <a:p>
            <a:pPr marL="377190" indent="-285750">
              <a:lnSpc>
                <a:spcPct val="100000"/>
              </a:lnSpc>
              <a:spcBef>
                <a:spcPts val="600"/>
              </a:spcBef>
              <a:buFont typeface="Arial" panose="020B0604020202020204" pitchFamily="34" charset="0"/>
              <a:buChar char="•"/>
            </a:pPr>
            <a:endParaRPr lang="en-GB" sz="1400" b="0" dirty="0"/>
          </a:p>
          <a:p>
            <a:pPr marL="429768" lvl="1" indent="-219456">
              <a:lnSpc>
                <a:spcPct val="100000"/>
              </a:lnSpc>
              <a:spcBef>
                <a:spcPts val="600"/>
              </a:spcBef>
            </a:pPr>
            <a:r>
              <a:rPr lang="en-US" sz="1400" dirty="0"/>
              <a:t>Lay out the company’s theory of change and how they achieve this through their operations</a:t>
            </a:r>
          </a:p>
          <a:p>
            <a:pPr marL="429768" lvl="1" indent="-219456">
              <a:lnSpc>
                <a:spcPct val="100000"/>
              </a:lnSpc>
              <a:spcBef>
                <a:spcPts val="600"/>
              </a:spcBef>
            </a:pPr>
            <a:r>
              <a:rPr lang="en-US" sz="1400" dirty="0"/>
              <a:t>Discuss if the company’s impact thesis is based on a real or imagined need in the market</a:t>
            </a:r>
          </a:p>
          <a:p>
            <a:pPr marL="429768" lvl="1" indent="-219456">
              <a:lnSpc>
                <a:spcPct val="100000"/>
              </a:lnSpc>
              <a:spcBef>
                <a:spcPts val="600"/>
              </a:spcBef>
            </a:pPr>
            <a:r>
              <a:rPr lang="en-US" sz="1400" dirty="0"/>
              <a:t>Assess alignment of the company’s growth plan with the impact thesis</a:t>
            </a:r>
          </a:p>
          <a:p>
            <a:pPr marL="429768" lvl="1" indent="-219456">
              <a:lnSpc>
                <a:spcPct val="100000"/>
              </a:lnSpc>
              <a:spcBef>
                <a:spcPts val="600"/>
              </a:spcBef>
            </a:pPr>
            <a:r>
              <a:rPr lang="en-US" sz="1400" dirty="0"/>
              <a:t>Determine if impact is core to business operations or a secondary result to inform alignment with investor expectations</a:t>
            </a:r>
          </a:p>
          <a:p>
            <a:pPr marL="429768" lvl="1" indent="-219456">
              <a:lnSpc>
                <a:spcPct val="100000"/>
              </a:lnSpc>
              <a:spcBef>
                <a:spcPts val="600"/>
              </a:spcBef>
            </a:pPr>
            <a:r>
              <a:rPr lang="en-US" sz="1400" dirty="0"/>
              <a:t>Discuss portfolio fit based on the investor’s impact focus areas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36</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Impact thesis</a:t>
            </a:r>
          </a:p>
        </p:txBody>
      </p:sp>
      <p:sp>
        <p:nvSpPr>
          <p:cNvPr id="12" name="Text Placeholder 3">
            <a:extLst>
              <a:ext uri="{FF2B5EF4-FFF2-40B4-BE49-F238E27FC236}">
                <a16:creationId xmlns:a16="http://schemas.microsoft.com/office/drawing/2014/main" id="{0CDAFB38-9EA9-4384-9DFF-C2D5DD514BF6}"/>
              </a:ext>
            </a:extLst>
          </p:cNvPr>
          <p:cNvSpPr txBox="1">
            <a:spLocks/>
          </p:cNvSpPr>
          <p:nvPr/>
        </p:nvSpPr>
        <p:spPr>
          <a:xfrm>
            <a:off x="472440" y="3331912"/>
            <a:ext cx="8961120" cy="2900931"/>
          </a:xfrm>
          <a:prstGeom prst="rect">
            <a:avLst/>
          </a:prstGeom>
          <a:solidFill>
            <a:schemeClr val="bg1">
              <a:lumMod val="95000"/>
            </a:schemeClr>
          </a:solidFill>
          <a:ln>
            <a:solidFill>
              <a:srgbClr val="00B0F0"/>
            </a:solidFill>
          </a:ln>
        </p:spPr>
        <p:txBody>
          <a:bodyPr vert="horz" lIns="0" tIns="47886" rIns="0" bIns="47886" rtlCol="0">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377190" indent="-285750">
              <a:spcBef>
                <a:spcPts val="600"/>
              </a:spcBef>
              <a:buFont typeface="Arial" panose="020B0604020202020204" pitchFamily="34" charset="0"/>
              <a:buChar char="•"/>
            </a:pPr>
            <a:endParaRPr lang="en-GB" sz="1400" b="0" dirty="0">
              <a:latin typeface="+mj-lt"/>
            </a:endParaRPr>
          </a:p>
          <a:p>
            <a:pPr marL="429768" lvl="1" indent="-219456" defTabSz="685800">
              <a:spcBef>
                <a:spcPts val="600"/>
              </a:spcBef>
              <a:buClr>
                <a:schemeClr val="accent1"/>
              </a:buClr>
              <a:buSzPct val="100000"/>
            </a:pPr>
            <a:r>
              <a:rPr lang="en-US" sz="1400" dirty="0">
                <a:latin typeface="+mn-lt"/>
                <a:cs typeface="+mn-cs"/>
              </a:rPr>
              <a:t>Review step by step process employed to achieve impact within the business, highlight key gaps, and identify opportunities to amplify impact for target group</a:t>
            </a:r>
          </a:p>
          <a:p>
            <a:pPr marL="429768" lvl="1" indent="-219456" defTabSz="685800">
              <a:spcBef>
                <a:spcPts val="600"/>
              </a:spcBef>
              <a:buClr>
                <a:schemeClr val="accent1"/>
              </a:buClr>
              <a:buSzPct val="100000"/>
            </a:pPr>
            <a:r>
              <a:rPr lang="en-US" sz="1400" dirty="0">
                <a:latin typeface="+mn-lt"/>
                <a:cs typeface="+mn-cs"/>
              </a:rPr>
              <a:t>Analyze effectiveness of current impact measurement metrics and potential to employ more efficient methods at scale</a:t>
            </a:r>
          </a:p>
          <a:p>
            <a:pPr marL="429768" lvl="1" indent="-219456" defTabSz="685800">
              <a:spcBef>
                <a:spcPts val="600"/>
              </a:spcBef>
              <a:buClr>
                <a:schemeClr val="accent1"/>
              </a:buClr>
              <a:buSzPct val="100000"/>
            </a:pPr>
            <a:r>
              <a:rPr lang="en-US" sz="1400" dirty="0">
                <a:latin typeface="+mn-lt"/>
                <a:cs typeface="+mn-cs"/>
              </a:rPr>
              <a:t>Evaluate costs associated with impact and their influence on bottom line</a:t>
            </a:r>
          </a:p>
          <a:p>
            <a:pPr marL="429768" lvl="1" indent="-219456" defTabSz="685800">
              <a:spcBef>
                <a:spcPts val="600"/>
              </a:spcBef>
              <a:buClr>
                <a:schemeClr val="accent1"/>
              </a:buClr>
              <a:buSzPct val="100000"/>
            </a:pPr>
            <a:r>
              <a:rPr lang="en-US" sz="1400" dirty="0">
                <a:latin typeface="+mn-lt"/>
                <a:cs typeface="+mn-cs"/>
              </a:rPr>
              <a:t>Review historical and projected impact, and evaluate assumptions to determine viability</a:t>
            </a:r>
          </a:p>
          <a:p>
            <a:pPr marL="429768" lvl="1" indent="-219456" defTabSz="685800">
              <a:spcBef>
                <a:spcPts val="600"/>
              </a:spcBef>
              <a:buClr>
                <a:schemeClr val="accent1"/>
              </a:buClr>
              <a:buSzPct val="100000"/>
            </a:pPr>
            <a:r>
              <a:rPr lang="en-US" sz="1400" dirty="0">
                <a:latin typeface="+mn-lt"/>
                <a:cs typeface="+mn-cs"/>
              </a:rPr>
              <a:t>Assess potential for external influencers e.g. government to impact scale</a:t>
            </a:r>
          </a:p>
          <a:p>
            <a:pPr marL="429768" lvl="1" indent="-219456" defTabSz="685800">
              <a:spcBef>
                <a:spcPts val="600"/>
              </a:spcBef>
              <a:buClr>
                <a:schemeClr val="accent1"/>
              </a:buClr>
              <a:buSzPct val="100000"/>
            </a:pPr>
            <a:r>
              <a:rPr lang="en-US" sz="1400" dirty="0">
                <a:latin typeface="+mn-lt"/>
                <a:cs typeface="+mn-cs"/>
              </a:rPr>
              <a:t>Analyze ability to scale based on business model, internal capabilities and strategic focus areas</a:t>
            </a:r>
          </a:p>
          <a:p>
            <a:pPr marL="429768" lvl="1" indent="-219456">
              <a:spcBef>
                <a:spcPts val="600"/>
              </a:spcBef>
            </a:pPr>
            <a:endParaRPr lang="en-US" sz="1400" dirty="0">
              <a:latin typeface="+mj-lt"/>
            </a:endParaRPr>
          </a:p>
        </p:txBody>
      </p:sp>
      <p:sp>
        <p:nvSpPr>
          <p:cNvPr id="13" name="Freeform 5">
            <a:extLst>
              <a:ext uri="{FF2B5EF4-FFF2-40B4-BE49-F238E27FC236}">
                <a16:creationId xmlns:a16="http://schemas.microsoft.com/office/drawing/2014/main" id="{93D6D245-FCF1-4522-88BD-3CFABC2FA1B6}"/>
              </a:ext>
            </a:extLst>
          </p:cNvPr>
          <p:cNvSpPr/>
          <p:nvPr>
            <p:custDataLst>
              <p:tags r:id="rId2"/>
            </p:custDataLst>
          </p:nvPr>
        </p:nvSpPr>
        <p:spPr bwMode="auto">
          <a:xfrm>
            <a:off x="472440" y="3331913"/>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500" b="1" dirty="0">
                <a:solidFill>
                  <a:schemeClr val="bg1"/>
                </a:solidFill>
                <a:latin typeface="+mj-lt"/>
                <a:cs typeface="Segoe UI" panose="020B0502040204020203" pitchFamily="34" charset="0"/>
              </a:rPr>
              <a:t>Methodology and scalability</a:t>
            </a:r>
          </a:p>
        </p:txBody>
      </p:sp>
    </p:spTree>
    <p:extLst>
      <p:ext uri="{BB962C8B-B14F-4D97-AF65-F5344CB8AC3E}">
        <p14:creationId xmlns:p14="http://schemas.microsoft.com/office/powerpoint/2010/main" val="11280681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33F4EE-6242-450A-8A5B-A942B2F18163}"/>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C24C97BF-3E73-45F5-9513-AEEC42E3126E}"/>
              </a:ext>
            </a:extLst>
          </p:cNvPr>
          <p:cNvSpPr>
            <a:spLocks noGrp="1"/>
          </p:cNvSpPr>
          <p:nvPr>
            <p:ph type="title"/>
          </p:nvPr>
        </p:nvSpPr>
        <p:spPr/>
        <p:txBody>
          <a:bodyPr/>
          <a:lstStyle/>
          <a:p>
            <a:r>
              <a:rPr lang="en-US" i="1" dirty="0">
                <a:solidFill>
                  <a:schemeClr val="bg1">
                    <a:lumMod val="65000"/>
                  </a:schemeClr>
                </a:solidFill>
              </a:rPr>
              <a:t>Sample slide layout: </a:t>
            </a:r>
            <a:r>
              <a:rPr lang="en-GB" dirty="0">
                <a:solidFill>
                  <a:schemeClr val="bg1">
                    <a:lumMod val="65000"/>
                  </a:schemeClr>
                </a:solidFill>
              </a:rPr>
              <a:t>[Overview of impact story, highlighting if impact is core in the business and aligned with investor]</a:t>
            </a:r>
            <a:endParaRPr lang="en-US" dirty="0">
              <a:solidFill>
                <a:schemeClr val="bg1">
                  <a:lumMod val="65000"/>
                </a:schemeClr>
              </a:solidFill>
            </a:endParaRPr>
          </a:p>
        </p:txBody>
      </p:sp>
      <p:sp>
        <p:nvSpPr>
          <p:cNvPr id="4" name="Text Placeholder 3">
            <a:extLst>
              <a:ext uri="{FF2B5EF4-FFF2-40B4-BE49-F238E27FC236}">
                <a16:creationId xmlns:a16="http://schemas.microsoft.com/office/drawing/2014/main" id="{C65822F5-223C-48A3-9CFE-5134D1D59DAF}"/>
              </a:ext>
            </a:extLst>
          </p:cNvPr>
          <p:cNvSpPr>
            <a:spLocks noGrp="1"/>
          </p:cNvSpPr>
          <p:nvPr>
            <p:ph type="body" idx="1"/>
          </p:nvPr>
        </p:nvSpPr>
        <p:spPr>
          <a:xfrm>
            <a:off x="472440" y="1143000"/>
            <a:ext cx="8961120" cy="857934"/>
          </a:xfrm>
          <a:solidFill>
            <a:schemeClr val="bg1">
              <a:lumMod val="95000"/>
            </a:schemeClr>
          </a:solidFill>
        </p:spPr>
        <p:txBody>
          <a:bodyPr>
            <a:noAutofit/>
          </a:bodyPr>
          <a:lstStyle/>
          <a:p>
            <a:pPr marL="0" indent="0">
              <a:buNone/>
            </a:pPr>
            <a:r>
              <a:rPr lang="en-US" sz="1400" dirty="0">
                <a:solidFill>
                  <a:schemeClr val="bg1">
                    <a:lumMod val="65000"/>
                  </a:schemeClr>
                </a:solidFill>
              </a:rPr>
              <a:t>Impact thesis: </a:t>
            </a:r>
            <a:r>
              <a:rPr lang="en-US" sz="1400" b="0" dirty="0">
                <a:solidFill>
                  <a:schemeClr val="bg1">
                    <a:lumMod val="65000"/>
                  </a:schemeClr>
                </a:solidFill>
              </a:rPr>
              <a:t>Brief description of how the company believes they achieve impact e.g. “</a:t>
            </a:r>
            <a:r>
              <a:rPr lang="en-US" sz="1400" b="0" i="1" dirty="0">
                <a:solidFill>
                  <a:schemeClr val="bg1">
                    <a:lumMod val="65000"/>
                  </a:schemeClr>
                </a:solidFill>
              </a:rPr>
              <a:t>Company X provides input financing to smallholder farmers, enabling them to purchase costly irrigation equipment to increase yields”</a:t>
            </a:r>
            <a:endParaRPr lang="en-US" sz="1400" b="0" dirty="0">
              <a:solidFill>
                <a:schemeClr val="bg1">
                  <a:lumMod val="65000"/>
                </a:schemeClr>
              </a:solidFill>
            </a:endParaRPr>
          </a:p>
        </p:txBody>
      </p:sp>
      <p:sp>
        <p:nvSpPr>
          <p:cNvPr id="5" name="Slide Number Placeholder 4">
            <a:extLst>
              <a:ext uri="{FF2B5EF4-FFF2-40B4-BE49-F238E27FC236}">
                <a16:creationId xmlns:a16="http://schemas.microsoft.com/office/drawing/2014/main" id="{FD3E23D3-2F82-4B74-9B26-F84A65144802}"/>
              </a:ext>
            </a:extLst>
          </p:cNvPr>
          <p:cNvSpPr>
            <a:spLocks noGrp="1"/>
          </p:cNvSpPr>
          <p:nvPr>
            <p:ph type="sldNum" sz="quarter" idx="4"/>
          </p:nvPr>
        </p:nvSpPr>
        <p:spPr/>
        <p:txBody>
          <a:bodyPr/>
          <a:lstStyle/>
          <a:p>
            <a:fld id="{152A6E9F-401A-4EA2-ABE4-0F2E90910348}" type="slidenum">
              <a:rPr lang="en-US" smtClean="0"/>
              <a:pPr/>
              <a:t>37</a:t>
            </a:fld>
            <a:endParaRPr lang="en-US" dirty="0"/>
          </a:p>
        </p:txBody>
      </p:sp>
      <p:graphicFrame>
        <p:nvGraphicFramePr>
          <p:cNvPr id="7" name="Table 6">
            <a:extLst>
              <a:ext uri="{FF2B5EF4-FFF2-40B4-BE49-F238E27FC236}">
                <a16:creationId xmlns:a16="http://schemas.microsoft.com/office/drawing/2014/main" id="{40D8F32E-0EDE-4DF3-9FA3-C1DA4962842E}"/>
              </a:ext>
            </a:extLst>
          </p:cNvPr>
          <p:cNvGraphicFramePr>
            <a:graphicFrameLocks noGrp="1"/>
          </p:cNvGraphicFramePr>
          <p:nvPr>
            <p:extLst>
              <p:ext uri="{D42A27DB-BD31-4B8C-83A1-F6EECF244321}">
                <p14:modId xmlns:p14="http://schemas.microsoft.com/office/powerpoint/2010/main" val="1282644746"/>
              </p:ext>
            </p:extLst>
          </p:nvPr>
        </p:nvGraphicFramePr>
        <p:xfrm>
          <a:off x="472440" y="2184116"/>
          <a:ext cx="8961116" cy="2303332"/>
        </p:xfrm>
        <a:graphic>
          <a:graphicData uri="http://schemas.openxmlformats.org/drawingml/2006/table">
            <a:tbl>
              <a:tblPr firstRow="1" firstCol="1" bandRow="1"/>
              <a:tblGrid>
                <a:gridCol w="2240279">
                  <a:extLst>
                    <a:ext uri="{9D8B030D-6E8A-4147-A177-3AD203B41FA5}">
                      <a16:colId xmlns:a16="http://schemas.microsoft.com/office/drawing/2014/main" val="262657253"/>
                    </a:ext>
                  </a:extLst>
                </a:gridCol>
                <a:gridCol w="2240279">
                  <a:extLst>
                    <a:ext uri="{9D8B030D-6E8A-4147-A177-3AD203B41FA5}">
                      <a16:colId xmlns:a16="http://schemas.microsoft.com/office/drawing/2014/main" val="222066966"/>
                    </a:ext>
                  </a:extLst>
                </a:gridCol>
                <a:gridCol w="2240279">
                  <a:extLst>
                    <a:ext uri="{9D8B030D-6E8A-4147-A177-3AD203B41FA5}">
                      <a16:colId xmlns:a16="http://schemas.microsoft.com/office/drawing/2014/main" val="2989174908"/>
                    </a:ext>
                  </a:extLst>
                </a:gridCol>
                <a:gridCol w="2240279">
                  <a:extLst>
                    <a:ext uri="{9D8B030D-6E8A-4147-A177-3AD203B41FA5}">
                      <a16:colId xmlns:a16="http://schemas.microsoft.com/office/drawing/2014/main" val="3864443863"/>
                    </a:ext>
                  </a:extLst>
                </a:gridCol>
              </a:tblGrid>
              <a:tr h="573757">
                <a:tc>
                  <a:txBody>
                    <a:bodyPr/>
                    <a:lstStyle/>
                    <a:p>
                      <a:pPr marL="0" marR="0" algn="l">
                        <a:lnSpc>
                          <a:spcPct val="115000"/>
                        </a:lnSpc>
                        <a:spcBef>
                          <a:spcPts val="0"/>
                        </a:spcBef>
                        <a:spcAft>
                          <a:spcPts val="900"/>
                        </a:spcAft>
                      </a:pPr>
                      <a:r>
                        <a:rPr lang="en-US" sz="1400" b="1" dirty="0">
                          <a:solidFill>
                            <a:srgbClr val="FFFFFF"/>
                          </a:solidFill>
                          <a:effectLst/>
                          <a:latin typeface="+mj-lt"/>
                          <a:ea typeface="MS Mincho" panose="02020609040205080304" pitchFamily="49" charset="-128"/>
                          <a:cs typeface="Segoe UI" panose="020B0502040204020203" pitchFamily="34" charset="0"/>
                        </a:rPr>
                        <a:t>Input</a:t>
                      </a:r>
                      <a:endParaRPr lang="en-US" sz="14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400" b="1" dirty="0">
                          <a:solidFill>
                            <a:srgbClr val="FFFFFF"/>
                          </a:solidFill>
                          <a:effectLst/>
                          <a:latin typeface="+mj-lt"/>
                          <a:ea typeface="MS Mincho" panose="02020609040205080304" pitchFamily="49" charset="-128"/>
                          <a:cs typeface="Segoe UI" panose="020B0502040204020203" pitchFamily="34" charset="0"/>
                        </a:rPr>
                        <a:t>Output</a:t>
                      </a:r>
                      <a:endParaRPr lang="en-US" sz="14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400" b="1" dirty="0">
                          <a:solidFill>
                            <a:srgbClr val="FFFFFF"/>
                          </a:solidFill>
                          <a:effectLst/>
                          <a:latin typeface="+mj-lt"/>
                          <a:ea typeface="MS Mincho" panose="02020609040205080304" pitchFamily="49" charset="-128"/>
                          <a:cs typeface="Segoe UI" panose="020B0502040204020203" pitchFamily="34" charset="0"/>
                        </a:rPr>
                        <a:t>Outcome</a:t>
                      </a:r>
                      <a:endParaRPr lang="en-US" sz="14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400" b="1" dirty="0">
                          <a:solidFill>
                            <a:srgbClr val="FFFFFF"/>
                          </a:solidFill>
                          <a:effectLst/>
                          <a:latin typeface="+mj-lt"/>
                          <a:ea typeface="MS Mincho" panose="02020609040205080304" pitchFamily="49" charset="-128"/>
                          <a:cs typeface="Segoe UI" panose="020B0502040204020203" pitchFamily="34" charset="0"/>
                        </a:rPr>
                        <a:t>Impact</a:t>
                      </a:r>
                      <a:endParaRPr lang="en-US" sz="14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4143950440"/>
                  </a:ext>
                </a:extLst>
              </a:tr>
              <a:tr h="1729575">
                <a:tc>
                  <a:txBody>
                    <a:bodyPr/>
                    <a:lstStyle/>
                    <a:p>
                      <a:pPr marL="0" marR="0" algn="l">
                        <a:lnSpc>
                          <a:spcPct val="115000"/>
                        </a:lnSpc>
                        <a:spcBef>
                          <a:spcPts val="0"/>
                        </a:spcBef>
                        <a:spcAft>
                          <a:spcPts val="900"/>
                        </a:spcAft>
                      </a:pPr>
                      <a:r>
                        <a:rPr lang="en-US" sz="1400" i="1" dirty="0">
                          <a:solidFill>
                            <a:schemeClr val="bg1">
                              <a:lumMod val="65000"/>
                            </a:schemeClr>
                          </a:solidFill>
                          <a:effectLst/>
                          <a:latin typeface="+mj-lt"/>
                          <a:ea typeface="MS Mincho" panose="02020609040205080304" pitchFamily="49" charset="-128"/>
                          <a:cs typeface="Segoe UI" panose="020B0502040204020203" pitchFamily="34" charset="0"/>
                        </a:rPr>
                        <a:t>Primary product or service</a:t>
                      </a:r>
                      <a:endParaRPr lang="en-US" sz="14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400" i="1" dirty="0">
                          <a:solidFill>
                            <a:schemeClr val="bg1">
                              <a:lumMod val="65000"/>
                            </a:schemeClr>
                          </a:solidFill>
                          <a:effectLst/>
                          <a:latin typeface="+mj-lt"/>
                          <a:ea typeface="MS Mincho" panose="02020609040205080304" pitchFamily="49" charset="-128"/>
                          <a:cs typeface="Segoe UI" panose="020B0502040204020203" pitchFamily="34" charset="0"/>
                        </a:rPr>
                        <a:t>Product or service consumed by key impact focus customers e.g. bottom of the pyramid households, women </a:t>
                      </a:r>
                      <a:endParaRPr lang="en-US" sz="14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400" i="1" dirty="0">
                          <a:solidFill>
                            <a:schemeClr val="bg1">
                              <a:lumMod val="65000"/>
                            </a:schemeClr>
                          </a:solidFill>
                          <a:effectLst/>
                          <a:latin typeface="+mj-lt"/>
                          <a:ea typeface="MS Mincho" panose="02020609040205080304" pitchFamily="49" charset="-128"/>
                          <a:cs typeface="Segoe UI" panose="020B0502040204020203" pitchFamily="34" charset="0"/>
                        </a:rPr>
                        <a:t>Result of adoption product or service (measured in monetary and non-monetary wellbeing)</a:t>
                      </a:r>
                      <a:endParaRPr lang="en-US" sz="14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400" i="1" dirty="0">
                          <a:solidFill>
                            <a:schemeClr val="bg1">
                              <a:lumMod val="65000"/>
                            </a:schemeClr>
                          </a:solidFill>
                          <a:effectLst/>
                          <a:latin typeface="+mj-lt"/>
                          <a:ea typeface="MS Mincho" panose="02020609040205080304" pitchFamily="49" charset="-128"/>
                          <a:cs typeface="Segoe UI" panose="020B0502040204020203" pitchFamily="34" charset="0"/>
                        </a:rPr>
                        <a:t>Long-term effects on customers’ household wellbeing attributed to product or service</a:t>
                      </a:r>
                      <a:endParaRPr lang="en-US" sz="14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5359731"/>
                  </a:ext>
                </a:extLst>
              </a:tr>
            </a:tbl>
          </a:graphicData>
        </a:graphic>
      </p:graphicFrame>
      <p:sp>
        <p:nvSpPr>
          <p:cNvPr id="8" name="Rectangle 7">
            <a:extLst>
              <a:ext uri="{FF2B5EF4-FFF2-40B4-BE49-F238E27FC236}">
                <a16:creationId xmlns:a16="http://schemas.microsoft.com/office/drawing/2014/main" id="{0987FA79-B5AA-4C06-838F-7B15FDA8E264}"/>
              </a:ext>
            </a:extLst>
          </p:cNvPr>
          <p:cNvSpPr/>
          <p:nvPr/>
        </p:nvSpPr>
        <p:spPr>
          <a:xfrm>
            <a:off x="472441" y="4738032"/>
            <a:ext cx="8961118" cy="1723360"/>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9" name="Rectangle: Rounded Corners 8">
            <a:extLst>
              <a:ext uri="{FF2B5EF4-FFF2-40B4-BE49-F238E27FC236}">
                <a16:creationId xmlns:a16="http://schemas.microsoft.com/office/drawing/2014/main" id="{C5673715-69FE-48D7-B777-5BAACB07AB58}"/>
              </a:ext>
            </a:extLst>
          </p:cNvPr>
          <p:cNvSpPr/>
          <p:nvPr/>
        </p:nvSpPr>
        <p:spPr>
          <a:xfrm>
            <a:off x="5916161" y="4607115"/>
            <a:ext cx="2948850" cy="32450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Assessment</a:t>
            </a:r>
            <a:endParaRPr lang="en-US" sz="1400" b="1" dirty="0">
              <a:solidFill>
                <a:schemeClr val="bg1"/>
              </a:solidFill>
            </a:endParaRPr>
          </a:p>
        </p:txBody>
      </p:sp>
      <p:sp>
        <p:nvSpPr>
          <p:cNvPr id="10" name="Text Placeholder 8">
            <a:extLst>
              <a:ext uri="{FF2B5EF4-FFF2-40B4-BE49-F238E27FC236}">
                <a16:creationId xmlns:a16="http://schemas.microsoft.com/office/drawing/2014/main" id="{C8A2960E-9799-4551-9274-4B74F679AE7C}"/>
              </a:ext>
            </a:extLst>
          </p:cNvPr>
          <p:cNvSpPr txBox="1">
            <a:spLocks/>
          </p:cNvSpPr>
          <p:nvPr/>
        </p:nvSpPr>
        <p:spPr>
          <a:xfrm>
            <a:off x="457200" y="4769369"/>
            <a:ext cx="8869681" cy="1593284"/>
          </a:xfrm>
          <a:prstGeom prst="rect">
            <a:avLst/>
          </a:prstGeom>
          <a:noFill/>
        </p:spPr>
        <p:txBody>
          <a:bodyPr anchor="t">
            <a:no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lvl="0"/>
            <a:endParaRPr lang="en-US" sz="1400" dirty="0">
              <a:solidFill>
                <a:schemeClr val="bg1">
                  <a:lumMod val="50000"/>
                </a:schemeClr>
              </a:solidFill>
              <a:latin typeface="+mn-lt"/>
            </a:endParaRPr>
          </a:p>
          <a:p>
            <a:pPr lvl="0"/>
            <a:r>
              <a:rPr lang="en-US" sz="1400" dirty="0">
                <a:solidFill>
                  <a:schemeClr val="bg1">
                    <a:lumMod val="50000"/>
                  </a:schemeClr>
                </a:solidFill>
                <a:latin typeface="+mn-lt"/>
              </a:rPr>
              <a:t>Validate impact story and alignment with company purpose and growth plan</a:t>
            </a:r>
          </a:p>
          <a:p>
            <a:pPr marL="429768" lvl="0" indent="-219456">
              <a:lnSpc>
                <a:spcPct val="90000"/>
              </a:lnSpc>
              <a:spcBef>
                <a:spcPts val="600"/>
              </a:spcBef>
              <a:buFont typeface="Arial" panose="020B0604020202020204" pitchFamily="34" charset="0"/>
              <a:buChar char="•"/>
            </a:pPr>
            <a:r>
              <a:rPr lang="en-US" sz="1400" b="0" dirty="0">
                <a:solidFill>
                  <a:schemeClr val="bg1">
                    <a:lumMod val="50000"/>
                  </a:schemeClr>
                </a:solidFill>
                <a:latin typeface="+mn-lt"/>
              </a:rPr>
              <a:t>Discuss if the company’s impact thesis is based on a real or imagined need in the market</a:t>
            </a:r>
          </a:p>
          <a:p>
            <a:pPr marL="429768" lvl="0" indent="-219456">
              <a:lnSpc>
                <a:spcPct val="90000"/>
              </a:lnSpc>
              <a:spcBef>
                <a:spcPts val="600"/>
              </a:spcBef>
              <a:buFont typeface="Arial" panose="020B0604020202020204" pitchFamily="34" charset="0"/>
              <a:buChar char="•"/>
            </a:pPr>
            <a:r>
              <a:rPr lang="en-US" sz="1400" b="0" dirty="0">
                <a:solidFill>
                  <a:schemeClr val="bg1">
                    <a:lumMod val="50000"/>
                  </a:schemeClr>
                </a:solidFill>
                <a:latin typeface="+mn-lt"/>
              </a:rPr>
              <a:t>Assess alignment with the company’s growth plan</a:t>
            </a:r>
          </a:p>
          <a:p>
            <a:pPr marL="285750" lvl="0" indent="-285750">
              <a:buFont typeface="Arial" panose="020B0604020202020204" pitchFamily="34" charset="0"/>
              <a:buChar char="•"/>
            </a:pPr>
            <a:endParaRPr lang="en-US" sz="1400" b="0" dirty="0">
              <a:solidFill>
                <a:srgbClr val="4D4D4D"/>
              </a:solidFill>
              <a:latin typeface="+mn-lt"/>
            </a:endParaRPr>
          </a:p>
        </p:txBody>
      </p:sp>
    </p:spTree>
    <p:extLst>
      <p:ext uri="{BB962C8B-B14F-4D97-AF65-F5344CB8AC3E}">
        <p14:creationId xmlns:p14="http://schemas.microsoft.com/office/powerpoint/2010/main" val="36627976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US" dirty="0"/>
              <a:t>Legal &amp; governance</a:t>
            </a:r>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38</a:t>
            </a:fld>
            <a:endParaRPr lang="en-US" dirty="0"/>
          </a:p>
        </p:txBody>
      </p:sp>
      <p:sp>
        <p:nvSpPr>
          <p:cNvPr id="6" name="Rectangle 5">
            <a:extLst>
              <a:ext uri="{FF2B5EF4-FFF2-40B4-BE49-F238E27FC236}">
                <a16:creationId xmlns:a16="http://schemas.microsoft.com/office/drawing/2014/main" id="{B9AF62D8-2682-4B8D-9B83-8510DAE426D7}"/>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383199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00A805D-AC9C-42C3-B9A1-9E0814A512F5}"/>
              </a:ext>
            </a:extLst>
          </p:cNvPr>
          <p:cNvSpPr/>
          <p:nvPr/>
        </p:nvSpPr>
        <p:spPr>
          <a:xfrm flipV="1">
            <a:off x="1" y="2035628"/>
            <a:ext cx="9906000" cy="315685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8" name="Title 7">
            <a:extLst>
              <a:ext uri="{FF2B5EF4-FFF2-40B4-BE49-F238E27FC236}">
                <a16:creationId xmlns:a16="http://schemas.microsoft.com/office/drawing/2014/main" id="{7C493B7C-2821-4C91-8276-BA42ECA1E935}"/>
              </a:ext>
            </a:extLst>
          </p:cNvPr>
          <p:cNvSpPr>
            <a:spLocks noGrp="1"/>
          </p:cNvSpPr>
          <p:nvPr>
            <p:ph type="ctrTitle"/>
          </p:nvPr>
        </p:nvSpPr>
        <p:spPr>
          <a:xfrm>
            <a:off x="455431" y="3091544"/>
            <a:ext cx="6669922" cy="609600"/>
          </a:xfrm>
        </p:spPr>
        <p:txBody>
          <a:bodyPr/>
          <a:lstStyle/>
          <a:p>
            <a:r>
              <a:rPr lang="en-US" dirty="0"/>
              <a:t>[Company name] Due diligence Report</a:t>
            </a:r>
          </a:p>
        </p:txBody>
      </p:sp>
      <p:sp>
        <p:nvSpPr>
          <p:cNvPr id="6" name="Subtitle 5">
            <a:extLst>
              <a:ext uri="{FF2B5EF4-FFF2-40B4-BE49-F238E27FC236}">
                <a16:creationId xmlns:a16="http://schemas.microsoft.com/office/drawing/2014/main" id="{FCF29E51-56FE-4960-89D0-2AB6A5192FAC}"/>
              </a:ext>
            </a:extLst>
          </p:cNvPr>
          <p:cNvSpPr>
            <a:spLocks noGrp="1"/>
          </p:cNvSpPr>
          <p:nvPr>
            <p:ph type="subTitle" idx="1"/>
          </p:nvPr>
        </p:nvSpPr>
        <p:spPr>
          <a:xfrm>
            <a:off x="455431" y="3701144"/>
            <a:ext cx="5572291" cy="533400"/>
          </a:xfrm>
        </p:spPr>
        <p:txBody>
          <a:bodyPr/>
          <a:lstStyle/>
          <a:p>
            <a:r>
              <a:rPr lang="en-US" dirty="0">
                <a:solidFill>
                  <a:schemeClr val="accent6"/>
                </a:solidFill>
              </a:rPr>
              <a:t>[Highlight main focus topics]</a:t>
            </a:r>
          </a:p>
        </p:txBody>
      </p:sp>
      <p:sp>
        <p:nvSpPr>
          <p:cNvPr id="5" name="Text Placeholder 4">
            <a:extLst>
              <a:ext uri="{FF2B5EF4-FFF2-40B4-BE49-F238E27FC236}">
                <a16:creationId xmlns:a16="http://schemas.microsoft.com/office/drawing/2014/main" id="{6244BB31-3547-4BB7-8E8C-2B7E8C04D91D}"/>
              </a:ext>
            </a:extLst>
          </p:cNvPr>
          <p:cNvSpPr>
            <a:spLocks noGrp="1"/>
          </p:cNvSpPr>
          <p:nvPr>
            <p:ph type="body" sz="quarter" idx="12"/>
          </p:nvPr>
        </p:nvSpPr>
        <p:spPr/>
        <p:txBody>
          <a:bodyPr/>
          <a:lstStyle/>
          <a:p>
            <a:endParaRPr lang="en-US" dirty="0">
              <a:solidFill>
                <a:schemeClr val="bg1"/>
              </a:solidFill>
            </a:endParaRPr>
          </a:p>
        </p:txBody>
      </p:sp>
      <p:sp>
        <p:nvSpPr>
          <p:cNvPr id="12" name="Rectangle 11">
            <a:extLst>
              <a:ext uri="{FF2B5EF4-FFF2-40B4-BE49-F238E27FC236}">
                <a16:creationId xmlns:a16="http://schemas.microsoft.com/office/drawing/2014/main" id="{87B19FB3-7384-4672-851E-034C48B8979D}"/>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37340890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Assess legal compliance, company shareholding, and internal governance structures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1688006"/>
          </a:xfrm>
          <a:solidFill>
            <a:schemeClr val="bg1">
              <a:lumMod val="95000"/>
            </a:schemeClr>
          </a:solidFill>
          <a:ln>
            <a:solidFill>
              <a:srgbClr val="00B0F0"/>
            </a:solidFill>
          </a:ln>
        </p:spPr>
        <p:txBody>
          <a:bodyPr>
            <a:normAutofit/>
          </a:bodyPr>
          <a:lstStyle/>
          <a:p>
            <a:pPr marL="429768" lvl="1" indent="-219456">
              <a:lnSpc>
                <a:spcPct val="100000"/>
              </a:lnSpc>
              <a:spcBef>
                <a:spcPts val="600"/>
              </a:spcBef>
            </a:pPr>
            <a:endParaRPr lang="en-US" sz="1400" dirty="0"/>
          </a:p>
          <a:p>
            <a:pPr marL="427152" lvl="1" indent="-220136" defTabSz="957706">
              <a:lnSpc>
                <a:spcPct val="100000"/>
              </a:lnSpc>
              <a:spcBef>
                <a:spcPts val="600"/>
              </a:spcBef>
            </a:pPr>
            <a:r>
              <a:rPr lang="en-US" sz="1400" dirty="0"/>
              <a:t>Review organizational documents including certificate of incorporation, articles of </a:t>
            </a:r>
            <a:r>
              <a:rPr lang="en-US" sz="1400" dirty="0">
                <a:cs typeface="Segoe UI" panose="020B0502040204020203" pitchFamily="34" charset="0"/>
              </a:rPr>
              <a:t>association and their alignment with business operations</a:t>
            </a:r>
          </a:p>
          <a:p>
            <a:pPr marL="427152" lvl="1" indent="-220136" defTabSz="957706">
              <a:lnSpc>
                <a:spcPct val="100000"/>
              </a:lnSpc>
              <a:spcBef>
                <a:spcPts val="600"/>
              </a:spcBef>
            </a:pPr>
            <a:r>
              <a:rPr lang="en-US" sz="1400" dirty="0">
                <a:cs typeface="Segoe UI" panose="020B0502040204020203" pitchFamily="34" charset="0"/>
              </a:rPr>
              <a:t>Discuss any occupational, health and safety risks that pertain to the business and how they are managed internally</a:t>
            </a:r>
          </a:p>
          <a:p>
            <a:pPr lvl="1">
              <a:lnSpc>
                <a:spcPct val="100000"/>
              </a:lnSpc>
              <a:spcBef>
                <a:spcPts val="600"/>
              </a:spcBef>
            </a:pPr>
            <a:endParaRPr lang="en-US" sz="1400" dirty="0"/>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39</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mj-lt"/>
                <a:cs typeface="Segoe UI" panose="020B0502040204020203" pitchFamily="34" charset="0"/>
              </a:rPr>
              <a:t>Registration and operation</a:t>
            </a:r>
          </a:p>
        </p:txBody>
      </p:sp>
      <p:sp>
        <p:nvSpPr>
          <p:cNvPr id="10" name="Text Placeholder 3">
            <a:extLst>
              <a:ext uri="{FF2B5EF4-FFF2-40B4-BE49-F238E27FC236}">
                <a16:creationId xmlns:a16="http://schemas.microsoft.com/office/drawing/2014/main" id="{EB28F15D-8E16-4F29-8C08-C32ED7BD5337}"/>
              </a:ext>
            </a:extLst>
          </p:cNvPr>
          <p:cNvSpPr txBox="1">
            <a:spLocks/>
          </p:cNvSpPr>
          <p:nvPr/>
        </p:nvSpPr>
        <p:spPr>
          <a:xfrm>
            <a:off x="472440" y="2967065"/>
            <a:ext cx="8961120" cy="1688007"/>
          </a:xfrm>
          <a:prstGeom prst="rect">
            <a:avLst/>
          </a:prstGeom>
          <a:solidFill>
            <a:schemeClr val="bg1">
              <a:lumMod val="95000"/>
            </a:schemeClr>
          </a:solidFill>
          <a:ln>
            <a:solidFill>
              <a:srgbClr val="00B0F0"/>
            </a:solidFill>
          </a:ln>
        </p:spPr>
        <p:txBody>
          <a:bodyPr vert="horz" lIns="0" tIns="47886" rIns="0" bIns="47886" rtlCol="0">
            <a:norm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29768" lvl="1" indent="-219456">
              <a:spcBef>
                <a:spcPts val="600"/>
              </a:spcBef>
            </a:pPr>
            <a:endParaRPr lang="en-US" sz="1400" dirty="0">
              <a:latin typeface="+mn-lt"/>
            </a:endParaRPr>
          </a:p>
          <a:p>
            <a:pPr lvl="1">
              <a:spcBef>
                <a:spcPts val="600"/>
              </a:spcBef>
            </a:pPr>
            <a:r>
              <a:rPr lang="en-US" sz="1400" dirty="0">
                <a:latin typeface="+mn-lt"/>
              </a:rPr>
              <a:t>Review capitalization table and discuss resulting market value</a:t>
            </a:r>
          </a:p>
          <a:p>
            <a:pPr lvl="1">
              <a:spcBef>
                <a:spcPts val="600"/>
              </a:spcBef>
            </a:pPr>
            <a:r>
              <a:rPr lang="en-US" sz="1400" dirty="0">
                <a:latin typeface="+mn-lt"/>
              </a:rPr>
              <a:t>Assess shareholding agreements, and discuss their privileges, role, and voting rights, and any relevant covenants that investors should be aware of</a:t>
            </a:r>
          </a:p>
          <a:p>
            <a:pPr lvl="1">
              <a:spcBef>
                <a:spcPts val="600"/>
              </a:spcBef>
            </a:pPr>
            <a:r>
              <a:rPr lang="en-US" sz="1400" dirty="0">
                <a:latin typeface="+mn-lt"/>
              </a:rPr>
              <a:t>Discuss how the company associates with and reports to shareholders</a:t>
            </a:r>
          </a:p>
          <a:p>
            <a:pPr lvl="1">
              <a:spcBef>
                <a:spcPts val="600"/>
              </a:spcBef>
            </a:pPr>
            <a:endParaRPr lang="en-US" sz="1400" dirty="0">
              <a:latin typeface="+mn-lt"/>
            </a:endParaRPr>
          </a:p>
        </p:txBody>
      </p:sp>
      <p:sp>
        <p:nvSpPr>
          <p:cNvPr id="12" name="Freeform 5">
            <a:extLst>
              <a:ext uri="{FF2B5EF4-FFF2-40B4-BE49-F238E27FC236}">
                <a16:creationId xmlns:a16="http://schemas.microsoft.com/office/drawing/2014/main" id="{CFEB00D3-5B19-49F4-89BE-BC3D60203D4B}"/>
              </a:ext>
            </a:extLst>
          </p:cNvPr>
          <p:cNvSpPr/>
          <p:nvPr>
            <p:custDataLst>
              <p:tags r:id="rId2"/>
            </p:custDataLst>
          </p:nvPr>
        </p:nvSpPr>
        <p:spPr bwMode="auto">
          <a:xfrm>
            <a:off x="472440" y="2948635"/>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mj-lt"/>
                <a:cs typeface="Segoe UI" panose="020B0502040204020203" pitchFamily="34" charset="0"/>
              </a:rPr>
              <a:t>Company shareholding</a:t>
            </a:r>
          </a:p>
        </p:txBody>
      </p:sp>
      <p:sp>
        <p:nvSpPr>
          <p:cNvPr id="13" name="Text Placeholder 3">
            <a:extLst>
              <a:ext uri="{FF2B5EF4-FFF2-40B4-BE49-F238E27FC236}">
                <a16:creationId xmlns:a16="http://schemas.microsoft.com/office/drawing/2014/main" id="{CC8A1C17-F59D-4F45-930D-F4099A740B87}"/>
              </a:ext>
            </a:extLst>
          </p:cNvPr>
          <p:cNvSpPr txBox="1">
            <a:spLocks/>
          </p:cNvSpPr>
          <p:nvPr/>
        </p:nvSpPr>
        <p:spPr>
          <a:xfrm>
            <a:off x="472440" y="4791130"/>
            <a:ext cx="8961120" cy="1711655"/>
          </a:xfrm>
          <a:prstGeom prst="rect">
            <a:avLst/>
          </a:prstGeom>
          <a:solidFill>
            <a:schemeClr val="bg1">
              <a:lumMod val="95000"/>
            </a:schemeClr>
          </a:solidFill>
          <a:ln>
            <a:solidFill>
              <a:srgbClr val="00B0F0"/>
            </a:solidFill>
          </a:ln>
        </p:spPr>
        <p:txBody>
          <a:bodyPr vert="horz" lIns="0" tIns="47886" rIns="0" bIns="47886" rtlCol="0">
            <a:normAutofit lnSpcReduction="10000"/>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29768" lvl="1" indent="-219456">
              <a:lnSpc>
                <a:spcPct val="110000"/>
              </a:lnSpc>
              <a:spcBef>
                <a:spcPts val="600"/>
              </a:spcBef>
            </a:pPr>
            <a:endParaRPr lang="en-US" dirty="0">
              <a:latin typeface="+mj-lt"/>
            </a:endParaRPr>
          </a:p>
          <a:p>
            <a:pPr lvl="1">
              <a:lnSpc>
                <a:spcPct val="110000"/>
              </a:lnSpc>
              <a:spcBef>
                <a:spcPts val="600"/>
              </a:spcBef>
            </a:pPr>
            <a:r>
              <a:rPr lang="en-GB" dirty="0">
                <a:latin typeface="+mj-lt"/>
              </a:rPr>
              <a:t>Review company by-laws to advise on how the company is governed</a:t>
            </a:r>
            <a:endParaRPr lang="en-US" dirty="0">
              <a:latin typeface="+mj-lt"/>
            </a:endParaRPr>
          </a:p>
          <a:p>
            <a:pPr lvl="1">
              <a:lnSpc>
                <a:spcPct val="110000"/>
              </a:lnSpc>
              <a:spcBef>
                <a:spcPts val="600"/>
              </a:spcBef>
            </a:pPr>
            <a:r>
              <a:rPr lang="en-GB" dirty="0">
                <a:latin typeface="+mj-lt"/>
              </a:rPr>
              <a:t>Review code of ethics/code of conduct and discuss how these are disseminated and managed</a:t>
            </a:r>
          </a:p>
          <a:p>
            <a:pPr lvl="1">
              <a:lnSpc>
                <a:spcPct val="110000"/>
              </a:lnSpc>
              <a:spcBef>
                <a:spcPts val="600"/>
              </a:spcBef>
            </a:pPr>
            <a:r>
              <a:rPr lang="en-GB" dirty="0">
                <a:latin typeface="+mj-lt"/>
              </a:rPr>
              <a:t>Review Board responsibilities and powers to determine level of oversight and sway over strategy</a:t>
            </a:r>
            <a:endParaRPr lang="en-US" dirty="0">
              <a:latin typeface="+mj-lt"/>
            </a:endParaRPr>
          </a:p>
        </p:txBody>
      </p:sp>
      <p:sp>
        <p:nvSpPr>
          <p:cNvPr id="14" name="Freeform 5">
            <a:extLst>
              <a:ext uri="{FF2B5EF4-FFF2-40B4-BE49-F238E27FC236}">
                <a16:creationId xmlns:a16="http://schemas.microsoft.com/office/drawing/2014/main" id="{601EF935-0B5B-4197-9E12-21036CF93649}"/>
              </a:ext>
            </a:extLst>
          </p:cNvPr>
          <p:cNvSpPr/>
          <p:nvPr>
            <p:custDataLst>
              <p:tags r:id="rId3"/>
            </p:custDataLst>
          </p:nvPr>
        </p:nvSpPr>
        <p:spPr bwMode="auto">
          <a:xfrm>
            <a:off x="472440" y="4791131"/>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mj-lt"/>
                <a:cs typeface="Segoe UI" panose="020B0502040204020203" pitchFamily="34" charset="0"/>
              </a:rPr>
              <a:t>Governance</a:t>
            </a:r>
          </a:p>
        </p:txBody>
      </p:sp>
    </p:spTree>
    <p:extLst>
      <p:ext uri="{BB962C8B-B14F-4D97-AF65-F5344CB8AC3E}">
        <p14:creationId xmlns:p14="http://schemas.microsoft.com/office/powerpoint/2010/main" val="34413962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Review compliance for specialized regulations on tax, intellectual property, environment and human resources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9"/>
            <a:ext cx="8961120" cy="5359785"/>
          </a:xfrm>
          <a:solidFill>
            <a:schemeClr val="bg1">
              <a:lumMod val="95000"/>
            </a:schemeClr>
          </a:solidFill>
          <a:ln>
            <a:solidFill>
              <a:srgbClr val="00B0F0"/>
            </a:solidFill>
          </a:ln>
        </p:spPr>
        <p:txBody>
          <a:bodyPr>
            <a:normAutofit/>
          </a:bodyPr>
          <a:lstStyle/>
          <a:p>
            <a:pPr marL="429768" lvl="1" indent="-219456">
              <a:lnSpc>
                <a:spcPct val="100000"/>
              </a:lnSpc>
              <a:spcBef>
                <a:spcPts val="600"/>
              </a:spcBef>
            </a:pPr>
            <a:endParaRPr lang="en-US" sz="1400" dirty="0">
              <a:latin typeface="+mj-lt"/>
            </a:endParaRPr>
          </a:p>
          <a:p>
            <a:pPr marL="427152" lvl="1" indent="-220136" defTabSz="957706">
              <a:lnSpc>
                <a:spcPct val="100000"/>
              </a:lnSpc>
              <a:spcBef>
                <a:spcPts val="600"/>
              </a:spcBef>
            </a:pPr>
            <a:r>
              <a:rPr lang="en-GB" sz="1400" dirty="0">
                <a:latin typeface="+mj-lt"/>
              </a:rPr>
              <a:t>Tax management:</a:t>
            </a:r>
            <a:endParaRPr lang="en-US" sz="1400" dirty="0">
              <a:latin typeface="+mj-lt"/>
            </a:endParaRPr>
          </a:p>
          <a:p>
            <a:pPr marL="839724" lvl="2" indent="-207016" defTabSz="957706">
              <a:lnSpc>
                <a:spcPct val="100000"/>
              </a:lnSpc>
              <a:spcBef>
                <a:spcPts val="600"/>
              </a:spcBef>
              <a:buFont typeface="Arial" pitchFamily="34" charset="0"/>
              <a:buChar char="–"/>
            </a:pPr>
            <a:r>
              <a:rPr lang="en-GB" sz="1400" dirty="0">
                <a:latin typeface="+mj-lt"/>
                <a:cs typeface="Segoe UI" panose="020B0502040204020203" pitchFamily="34" charset="0"/>
              </a:rPr>
              <a:t>Discuss tax obligations and previous tax returns to ascertain corporate and payroll taxes are paid accordingly and any opportunities for tax benefits</a:t>
            </a:r>
          </a:p>
          <a:p>
            <a:pPr marL="427152" lvl="1" indent="-220136" defTabSz="957706">
              <a:lnSpc>
                <a:spcPct val="100000"/>
              </a:lnSpc>
              <a:spcBef>
                <a:spcPts val="600"/>
              </a:spcBef>
            </a:pPr>
            <a:r>
              <a:rPr lang="en-GB" sz="1400" dirty="0">
                <a:latin typeface="+mj-lt"/>
              </a:rPr>
              <a:t>Intellectual property:</a:t>
            </a:r>
            <a:endParaRPr lang="en-US" sz="1400" dirty="0">
              <a:latin typeface="+mj-lt"/>
            </a:endParaRPr>
          </a:p>
          <a:p>
            <a:pPr marL="839724" lvl="2" indent="-207016" defTabSz="957706">
              <a:lnSpc>
                <a:spcPct val="100000"/>
              </a:lnSpc>
              <a:spcBef>
                <a:spcPts val="600"/>
              </a:spcBef>
              <a:buFont typeface="Arial" pitchFamily="34" charset="0"/>
              <a:buChar char="–"/>
            </a:pPr>
            <a:r>
              <a:rPr lang="en-GB" sz="1400" dirty="0">
                <a:latin typeface="+mj-lt"/>
                <a:cs typeface="Segoe UI" panose="020B0502040204020203" pitchFamily="34" charset="0"/>
              </a:rPr>
              <a:t>Review any intellectual property including patents, trademarks, copyrights, and any potential to acquire additional rights</a:t>
            </a:r>
            <a:endParaRPr lang="en-US" sz="1400" dirty="0">
              <a:latin typeface="+mj-lt"/>
              <a:cs typeface="Segoe UI" panose="020B0502040204020203" pitchFamily="34" charset="0"/>
            </a:endParaRPr>
          </a:p>
          <a:p>
            <a:pPr marL="427152" lvl="1" indent="-220136" defTabSz="957706">
              <a:lnSpc>
                <a:spcPct val="100000"/>
              </a:lnSpc>
              <a:spcBef>
                <a:spcPts val="600"/>
              </a:spcBef>
            </a:pPr>
            <a:r>
              <a:rPr lang="en-GB" sz="1400" dirty="0">
                <a:latin typeface="+mj-lt"/>
              </a:rPr>
              <a:t>Environmental compliance:</a:t>
            </a:r>
            <a:endParaRPr lang="en-US" sz="1400" dirty="0">
              <a:latin typeface="+mj-lt"/>
            </a:endParaRPr>
          </a:p>
          <a:p>
            <a:pPr marL="839724" lvl="2" indent="-207016" defTabSz="957706">
              <a:lnSpc>
                <a:spcPct val="100000"/>
              </a:lnSpc>
              <a:spcBef>
                <a:spcPts val="600"/>
              </a:spcBef>
              <a:buFont typeface="Arial" pitchFamily="34" charset="0"/>
              <a:buChar char="–"/>
            </a:pPr>
            <a:r>
              <a:rPr lang="en-GB" sz="1400" dirty="0">
                <a:latin typeface="+mj-lt"/>
                <a:cs typeface="Segoe UI" panose="020B0502040204020203" pitchFamily="34" charset="0"/>
              </a:rPr>
              <a:t>Assess any relevant environmental implications of business operations in line with legal compliance and review relevant environmental licenses or permits</a:t>
            </a:r>
            <a:endParaRPr lang="en-US" sz="1400" dirty="0">
              <a:latin typeface="+mj-lt"/>
              <a:cs typeface="Segoe UI" panose="020B0502040204020203" pitchFamily="34" charset="0"/>
            </a:endParaRPr>
          </a:p>
          <a:p>
            <a:pPr marL="427152" lvl="1" indent="-220136" defTabSz="957706">
              <a:lnSpc>
                <a:spcPct val="100000"/>
              </a:lnSpc>
              <a:spcBef>
                <a:spcPts val="600"/>
              </a:spcBef>
            </a:pPr>
            <a:r>
              <a:rPr lang="en-GB" sz="1400" dirty="0">
                <a:latin typeface="+mj-lt"/>
              </a:rPr>
              <a:t>Human resources management:</a:t>
            </a:r>
            <a:endParaRPr lang="en-US" sz="1400" dirty="0">
              <a:latin typeface="+mj-lt"/>
            </a:endParaRPr>
          </a:p>
          <a:p>
            <a:pPr marL="839724" lvl="2" indent="-207016" defTabSz="957706">
              <a:lnSpc>
                <a:spcPct val="100000"/>
              </a:lnSpc>
              <a:spcBef>
                <a:spcPts val="600"/>
              </a:spcBef>
              <a:buFont typeface="Arial" pitchFamily="34" charset="0"/>
              <a:buChar char="–"/>
            </a:pPr>
            <a:r>
              <a:rPr lang="en-GB" sz="1400" dirty="0">
                <a:latin typeface="+mj-lt"/>
                <a:cs typeface="Segoe UI" panose="020B0502040204020203" pitchFamily="34" charset="0"/>
              </a:rPr>
              <a:t>Discuss employee rights and management relative to human rights laws and legal requirements in the country of operation</a:t>
            </a:r>
            <a:endParaRPr lang="en-US" sz="1400" dirty="0">
              <a:latin typeface="+mj-lt"/>
              <a:cs typeface="Segoe UI" panose="020B0502040204020203" pitchFamily="34" charset="0"/>
            </a:endParaRPr>
          </a:p>
          <a:p>
            <a:pPr marL="427152" lvl="1" indent="-220136" defTabSz="957706">
              <a:lnSpc>
                <a:spcPct val="100000"/>
              </a:lnSpc>
              <a:spcBef>
                <a:spcPts val="600"/>
              </a:spcBef>
            </a:pPr>
            <a:r>
              <a:rPr lang="en-GB" sz="1400" dirty="0">
                <a:latin typeface="+mj-lt"/>
              </a:rPr>
              <a:t>Discuss company policies on gender, race, sexual orientation, disabilities, and how the company ensures inclusiveness</a:t>
            </a:r>
            <a:endParaRPr lang="en-US" sz="1400" dirty="0">
              <a:latin typeface="+mj-lt"/>
            </a:endParaRPr>
          </a:p>
          <a:p>
            <a:pPr marL="429768" lvl="1" indent="-219456">
              <a:lnSpc>
                <a:spcPct val="100000"/>
              </a:lnSpc>
              <a:spcBef>
                <a:spcPts val="600"/>
              </a:spcBef>
            </a:pPr>
            <a:endParaRPr lang="en-US" sz="1400" dirty="0">
              <a:latin typeface="+mj-lt"/>
            </a:endParaRP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40</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mj-lt"/>
                <a:cs typeface="Segoe UI" panose="020B0502040204020203" pitchFamily="34" charset="0"/>
              </a:rPr>
              <a:t>Deep dive topics</a:t>
            </a:r>
          </a:p>
        </p:txBody>
      </p:sp>
    </p:spTree>
    <p:extLst>
      <p:ext uri="{BB962C8B-B14F-4D97-AF65-F5344CB8AC3E}">
        <p14:creationId xmlns:p14="http://schemas.microsoft.com/office/powerpoint/2010/main" val="16244457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4C97BF-3E73-45F5-9513-AEEC42E3126E}"/>
              </a:ext>
            </a:extLst>
          </p:cNvPr>
          <p:cNvSpPr>
            <a:spLocks noGrp="1"/>
          </p:cNvSpPr>
          <p:nvPr>
            <p:ph type="title"/>
          </p:nvPr>
        </p:nvSpPr>
        <p:spPr/>
        <p:txBody>
          <a:bodyPr/>
          <a:lstStyle/>
          <a:p>
            <a:r>
              <a:rPr lang="en-US" i="1" dirty="0">
                <a:solidFill>
                  <a:schemeClr val="bg1">
                    <a:lumMod val="65000"/>
                  </a:schemeClr>
                </a:solidFill>
              </a:rPr>
              <a:t>Sample slide layout: </a:t>
            </a:r>
            <a:r>
              <a:rPr lang="en-GB" dirty="0">
                <a:solidFill>
                  <a:schemeClr val="bg1">
                    <a:lumMod val="65000"/>
                  </a:schemeClr>
                </a:solidFill>
              </a:rPr>
              <a:t>[Conclusion on company exposure to risks due to registration validity and other documentation]</a:t>
            </a:r>
            <a:endParaRPr lang="en-US" dirty="0">
              <a:solidFill>
                <a:schemeClr val="bg1">
                  <a:lumMod val="65000"/>
                </a:schemeClr>
              </a:solidFill>
            </a:endParaRPr>
          </a:p>
        </p:txBody>
      </p:sp>
      <p:sp>
        <p:nvSpPr>
          <p:cNvPr id="5" name="Slide Number Placeholder 4">
            <a:extLst>
              <a:ext uri="{FF2B5EF4-FFF2-40B4-BE49-F238E27FC236}">
                <a16:creationId xmlns:a16="http://schemas.microsoft.com/office/drawing/2014/main" id="{FD3E23D3-2F82-4B74-9B26-F84A65144802}"/>
              </a:ext>
            </a:extLst>
          </p:cNvPr>
          <p:cNvSpPr>
            <a:spLocks noGrp="1"/>
          </p:cNvSpPr>
          <p:nvPr>
            <p:ph type="sldNum" sz="quarter" idx="4"/>
          </p:nvPr>
        </p:nvSpPr>
        <p:spPr/>
        <p:txBody>
          <a:bodyPr/>
          <a:lstStyle/>
          <a:p>
            <a:fld id="{152A6E9F-401A-4EA2-ABE4-0F2E90910348}" type="slidenum">
              <a:rPr lang="en-US" smtClean="0"/>
              <a:pPr/>
              <a:t>41</a:t>
            </a:fld>
            <a:endParaRPr lang="en-US" dirty="0"/>
          </a:p>
        </p:txBody>
      </p:sp>
      <p:graphicFrame>
        <p:nvGraphicFramePr>
          <p:cNvPr id="7" name="Table 6">
            <a:extLst>
              <a:ext uri="{FF2B5EF4-FFF2-40B4-BE49-F238E27FC236}">
                <a16:creationId xmlns:a16="http://schemas.microsoft.com/office/drawing/2014/main" id="{40D8F32E-0EDE-4DF3-9FA3-C1DA4962842E}"/>
              </a:ext>
            </a:extLst>
          </p:cNvPr>
          <p:cNvGraphicFramePr>
            <a:graphicFrameLocks noGrp="1"/>
          </p:cNvGraphicFramePr>
          <p:nvPr>
            <p:extLst>
              <p:ext uri="{D42A27DB-BD31-4B8C-83A1-F6EECF244321}">
                <p14:modId xmlns:p14="http://schemas.microsoft.com/office/powerpoint/2010/main" val="2848275182"/>
              </p:ext>
            </p:extLst>
          </p:nvPr>
        </p:nvGraphicFramePr>
        <p:xfrm>
          <a:off x="472438" y="1334033"/>
          <a:ext cx="8961120" cy="5261442"/>
        </p:xfrm>
        <a:graphic>
          <a:graphicData uri="http://schemas.openxmlformats.org/drawingml/2006/table">
            <a:tbl>
              <a:tblPr firstRow="1" firstCol="1" bandRow="1"/>
              <a:tblGrid>
                <a:gridCol w="2128909">
                  <a:extLst>
                    <a:ext uri="{9D8B030D-6E8A-4147-A177-3AD203B41FA5}">
                      <a16:colId xmlns:a16="http://schemas.microsoft.com/office/drawing/2014/main" val="262657253"/>
                    </a:ext>
                  </a:extLst>
                </a:gridCol>
                <a:gridCol w="2228232">
                  <a:extLst>
                    <a:ext uri="{9D8B030D-6E8A-4147-A177-3AD203B41FA5}">
                      <a16:colId xmlns:a16="http://schemas.microsoft.com/office/drawing/2014/main" val="222066966"/>
                    </a:ext>
                  </a:extLst>
                </a:gridCol>
                <a:gridCol w="1147876">
                  <a:extLst>
                    <a:ext uri="{9D8B030D-6E8A-4147-A177-3AD203B41FA5}">
                      <a16:colId xmlns:a16="http://schemas.microsoft.com/office/drawing/2014/main" val="2989174908"/>
                    </a:ext>
                  </a:extLst>
                </a:gridCol>
                <a:gridCol w="1147876">
                  <a:extLst>
                    <a:ext uri="{9D8B030D-6E8A-4147-A177-3AD203B41FA5}">
                      <a16:colId xmlns:a16="http://schemas.microsoft.com/office/drawing/2014/main" val="2704879467"/>
                    </a:ext>
                  </a:extLst>
                </a:gridCol>
                <a:gridCol w="2308227">
                  <a:extLst>
                    <a:ext uri="{9D8B030D-6E8A-4147-A177-3AD203B41FA5}">
                      <a16:colId xmlns:a16="http://schemas.microsoft.com/office/drawing/2014/main" val="3587692185"/>
                    </a:ext>
                  </a:extLst>
                </a:gridCol>
              </a:tblGrid>
              <a:tr h="261383">
                <a:tc>
                  <a:txBody>
                    <a:bodyPr/>
                    <a:lstStyle/>
                    <a:p>
                      <a:pPr marL="0" marR="0" algn="l">
                        <a:lnSpc>
                          <a:spcPct val="115000"/>
                        </a:lnSpc>
                        <a:spcBef>
                          <a:spcPts val="0"/>
                        </a:spcBef>
                        <a:spcAft>
                          <a:spcPts val="900"/>
                        </a:spcAft>
                      </a:pPr>
                      <a:r>
                        <a:rPr lang="en-US" sz="1500" b="1" dirty="0">
                          <a:solidFill>
                            <a:srgbClr val="FFFFFF"/>
                          </a:solidFill>
                          <a:effectLst/>
                          <a:latin typeface="+mj-lt"/>
                          <a:ea typeface="MS Mincho" panose="02020609040205080304" pitchFamily="49" charset="-128"/>
                          <a:cs typeface="Segoe UI" panose="020B0502040204020203" pitchFamily="34" charset="0"/>
                        </a:rPr>
                        <a:t>Document</a:t>
                      </a: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500" b="1" dirty="0">
                          <a:solidFill>
                            <a:srgbClr val="FFFFFF"/>
                          </a:solidFill>
                          <a:effectLst/>
                          <a:latin typeface="+mj-lt"/>
                          <a:ea typeface="MS Mincho" panose="02020609040205080304" pitchFamily="49" charset="-128"/>
                          <a:cs typeface="Segoe UI" panose="020B0502040204020203" pitchFamily="34" charset="0"/>
                        </a:rPr>
                        <a:t>Description</a:t>
                      </a: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500" b="1" dirty="0">
                          <a:solidFill>
                            <a:schemeClr val="bg1"/>
                          </a:solidFill>
                          <a:effectLst/>
                          <a:latin typeface="+mj-lt"/>
                          <a:ea typeface="MS Mincho" panose="02020609040205080304" pitchFamily="49" charset="-128"/>
                          <a:cs typeface="Segoe UI" panose="020B0502040204020203" pitchFamily="34" charset="0"/>
                        </a:rPr>
                        <a:t>Available?</a:t>
                      </a:r>
                      <a:endParaRPr lang="en-US" sz="1500" strike="sngStrike" dirty="0">
                        <a:solidFill>
                          <a:schemeClr val="bg1"/>
                        </a:solidFill>
                        <a:effectLst/>
                        <a:latin typeface="+mj-lt"/>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500" b="1" dirty="0">
                          <a:solidFill>
                            <a:schemeClr val="bg1"/>
                          </a:solidFill>
                          <a:effectLst/>
                          <a:latin typeface="+mj-lt"/>
                          <a:ea typeface="MS Mincho" panose="02020609040205080304" pitchFamily="49" charset="-128"/>
                          <a:cs typeface="Times New Roman" panose="02020603050405020304" pitchFamily="18" charset="0"/>
                        </a:rPr>
                        <a:t>Valid?</a:t>
                      </a:r>
                      <a:endParaRPr lang="en-US" sz="1500" b="1" strike="sngStrike" dirty="0">
                        <a:solidFill>
                          <a:schemeClr val="bg1"/>
                        </a:solidFill>
                        <a:effectLst/>
                        <a:latin typeface="+mj-lt"/>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l">
                        <a:lnSpc>
                          <a:spcPct val="115000"/>
                        </a:lnSpc>
                        <a:spcBef>
                          <a:spcPts val="0"/>
                        </a:spcBef>
                        <a:spcAft>
                          <a:spcPts val="900"/>
                        </a:spcAft>
                      </a:pPr>
                      <a:r>
                        <a:rPr lang="en-US" sz="1500" b="1" dirty="0">
                          <a:solidFill>
                            <a:schemeClr val="bg1"/>
                          </a:solidFill>
                          <a:effectLst/>
                          <a:latin typeface="+mj-lt"/>
                          <a:ea typeface="MS Mincho" panose="02020609040205080304" pitchFamily="49" charset="-128"/>
                          <a:cs typeface="Times New Roman" panose="02020603050405020304" pitchFamily="18" charset="0"/>
                        </a:rPr>
                        <a:t>Risk implication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4143950440"/>
                  </a:ext>
                </a:extLst>
              </a:tr>
              <a:tr h="180870">
                <a:tc gridSpan="2">
                  <a:txBody>
                    <a:bodyPr/>
                    <a:lstStyle/>
                    <a:p>
                      <a:pPr marL="0" marR="0" algn="l">
                        <a:lnSpc>
                          <a:spcPct val="115000"/>
                        </a:lnSpc>
                        <a:spcBef>
                          <a:spcPts val="0"/>
                        </a:spcBef>
                        <a:spcAft>
                          <a:spcPts val="900"/>
                        </a:spcAft>
                      </a:pPr>
                      <a:r>
                        <a:rPr lang="en-US" sz="1500" b="1" dirty="0">
                          <a:solidFill>
                            <a:srgbClr val="4D4D4D"/>
                          </a:solidFill>
                          <a:effectLst/>
                          <a:latin typeface="+mj-lt"/>
                          <a:ea typeface="MS Mincho" panose="02020609040205080304" pitchFamily="49" charset="-128"/>
                          <a:cs typeface="Times New Roman" panose="02020603050405020304" pitchFamily="18" charset="0"/>
                        </a:rPr>
                        <a:t>Registration documents</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marL="0" marR="0" algn="l">
                        <a:lnSpc>
                          <a:spcPct val="115000"/>
                        </a:lnSpc>
                        <a:spcBef>
                          <a:spcPts val="0"/>
                        </a:spcBef>
                        <a:spcAft>
                          <a:spcPts val="900"/>
                        </a:spcAft>
                      </a:pPr>
                      <a:endParaRPr lang="en-US" sz="1500" dirty="0">
                        <a:solidFill>
                          <a:srgbClr val="4D4D4D"/>
                        </a:solidFill>
                        <a:effectLst/>
                        <a:latin typeface="Segoe UI" panose="020B0502040204020203" pitchFamily="34" charset="0"/>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marL="0"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429768"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05359731"/>
                  </a:ext>
                </a:extLst>
              </a:tr>
              <a:tr h="578006">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Segoe UI" panose="020B0502040204020203" pitchFamily="34" charset="0"/>
                        </a:rPr>
                        <a:t>Certificate of incorporation</a:t>
                      </a:r>
                      <a:endPar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Segoe UI" panose="020B0502040204020203" pitchFamily="34" charset="0"/>
                        </a:rPr>
                        <a:t>Defines company as a legal entity country of registration</a:t>
                      </a:r>
                      <a:endPar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Segoe UI" panose="020B0502040204020203" pitchFamily="34" charset="0"/>
                        </a:rPr>
                        <a:t>Yes</a:t>
                      </a:r>
                      <a:endPar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Yes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Not applicable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905760"/>
                  </a:ext>
                </a:extLst>
              </a:tr>
              <a:tr h="379438">
                <a:tc>
                  <a:txBody>
                    <a:bodyPr/>
                    <a:lstStyle/>
                    <a:p>
                      <a:pPr marL="0" marR="0" lvl="0" indent="0" algn="l" defTabSz="957706" rtl="0" eaLnBrk="1" fontAlgn="auto" latinLnBrk="0" hangingPunct="1">
                        <a:lnSpc>
                          <a:spcPct val="115000"/>
                        </a:lnSpc>
                        <a:spcBef>
                          <a:spcPts val="0"/>
                        </a:spcBef>
                        <a:spcAft>
                          <a:spcPts val="900"/>
                        </a:spcAft>
                        <a:buClrTx/>
                        <a:buSzTx/>
                        <a:buFontTx/>
                        <a:buNone/>
                        <a:tabLst/>
                        <a:defRPr/>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Memorandum of Association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651787"/>
                  </a:ext>
                </a:extLst>
              </a:tr>
              <a:tr h="379438">
                <a:tc>
                  <a:txBody>
                    <a:bodyPr/>
                    <a:lstStyle/>
                    <a:p>
                      <a:pPr marL="0" marR="0" lvl="0" indent="0" algn="l" defTabSz="957706" rtl="0" eaLnBrk="1" fontAlgn="auto" latinLnBrk="0" hangingPunct="1">
                        <a:lnSpc>
                          <a:spcPct val="115000"/>
                        </a:lnSpc>
                        <a:spcBef>
                          <a:spcPts val="0"/>
                        </a:spcBef>
                        <a:spcAft>
                          <a:spcPts val="900"/>
                        </a:spcAft>
                        <a:buClrTx/>
                        <a:buSzTx/>
                        <a:buFontTx/>
                        <a:buNone/>
                        <a:tabLst/>
                        <a:defRPr/>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Articles of Association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1695739"/>
                  </a:ext>
                </a:extLst>
              </a:tr>
              <a:tr h="180870">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Tax certificate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7180773"/>
                  </a:ext>
                </a:extLst>
              </a:tr>
              <a:tr h="84940">
                <a:tc gridSpan="3">
                  <a:txBody>
                    <a:bodyPr/>
                    <a:lstStyle/>
                    <a:p>
                      <a:pPr marL="0" marR="0" algn="l">
                        <a:lnSpc>
                          <a:spcPct val="115000"/>
                        </a:lnSpc>
                        <a:spcBef>
                          <a:spcPts val="0"/>
                        </a:spcBef>
                        <a:spcAft>
                          <a:spcPts val="900"/>
                        </a:spcAft>
                      </a:pPr>
                      <a:r>
                        <a:rPr lang="en-US" sz="1500" b="1" dirty="0">
                          <a:solidFill>
                            <a:srgbClr val="4D4D4D"/>
                          </a:solidFill>
                          <a:effectLst/>
                          <a:latin typeface="+mj-lt"/>
                          <a:ea typeface="MS Mincho" panose="02020609040205080304" pitchFamily="49" charset="-128"/>
                          <a:cs typeface="Times New Roman" panose="02020603050405020304" pitchFamily="18" charset="0"/>
                        </a:rPr>
                        <a:t>Mandatory permits, certifications and licenses</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algn="l">
                        <a:lnSpc>
                          <a:spcPct val="115000"/>
                        </a:lnSpc>
                        <a:spcBef>
                          <a:spcPts val="0"/>
                        </a:spcBef>
                        <a:spcAft>
                          <a:spcPts val="900"/>
                        </a:spcAft>
                      </a:pPr>
                      <a:endParaRPr lang="en-US" sz="1500" dirty="0">
                        <a:solidFill>
                          <a:srgbClr val="4D4D4D"/>
                        </a:solidFill>
                        <a:effectLst/>
                        <a:latin typeface="Segoe UI" panose="020B0502040204020203" pitchFamily="34" charset="0"/>
                        <a:ea typeface="MS Mincho" panose="02020609040205080304" pitchFamily="49"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pPr marL="0" marR="0" algn="l">
                        <a:lnSpc>
                          <a:spcPct val="115000"/>
                        </a:lnSpc>
                        <a:spcBef>
                          <a:spcPts val="0"/>
                        </a:spcBef>
                        <a:spcAft>
                          <a:spcPts val="900"/>
                        </a:spcAft>
                      </a:pPr>
                      <a:endParaRPr lang="en-US" sz="1500" dirty="0">
                        <a:solidFill>
                          <a:srgbClr val="4D4D4D"/>
                        </a:solidFill>
                        <a:effectLst/>
                        <a:latin typeface="Segoe UI" panose="020B0502040204020203" pitchFamily="34" charset="0"/>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429768"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987589989"/>
                  </a:ext>
                </a:extLst>
              </a:tr>
              <a:tr h="578006">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Business permit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Authorizes operations within the country; renewed annually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Yes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No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Business closure and fine of up to USD X</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9881986"/>
                  </a:ext>
                </a:extLst>
              </a:tr>
              <a:tr h="180870">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Fire certificate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9239998"/>
                  </a:ext>
                </a:extLst>
              </a:tr>
              <a:tr h="180870">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Export permit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endParaRPr lang="en-US" sz="1500"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9730767"/>
                  </a:ext>
                </a:extLst>
              </a:tr>
              <a:tr h="180870">
                <a:tc gridSpan="2">
                  <a:txBody>
                    <a:bodyPr/>
                    <a:lstStyle/>
                    <a:p>
                      <a:pPr marL="0" marR="0" algn="l">
                        <a:lnSpc>
                          <a:spcPct val="115000"/>
                        </a:lnSpc>
                        <a:spcBef>
                          <a:spcPts val="0"/>
                        </a:spcBef>
                        <a:spcAft>
                          <a:spcPts val="900"/>
                        </a:spcAft>
                      </a:pPr>
                      <a:r>
                        <a:rPr lang="en-US" sz="1500" b="1" i="0" dirty="0">
                          <a:solidFill>
                            <a:srgbClr val="4D4D4D"/>
                          </a:solidFill>
                          <a:effectLst/>
                          <a:latin typeface="+mj-lt"/>
                          <a:ea typeface="MS Mincho" panose="02020609040205080304" pitchFamily="49" charset="-128"/>
                          <a:cs typeface="Times New Roman" panose="02020603050405020304" pitchFamily="18" charset="0"/>
                        </a:rPr>
                        <a:t>Other certifications</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algn="l">
                        <a:lnSpc>
                          <a:spcPct val="115000"/>
                        </a:lnSpc>
                        <a:spcBef>
                          <a:spcPts val="0"/>
                        </a:spcBef>
                        <a:spcAft>
                          <a:spcPts val="900"/>
                        </a:spcAft>
                      </a:pPr>
                      <a:endParaRPr lang="en-US" sz="1500" dirty="0">
                        <a:solidFill>
                          <a:srgbClr val="4D4D4D"/>
                        </a:solidFill>
                        <a:effectLst/>
                        <a:latin typeface="Segoe UI" panose="020B0502040204020203" pitchFamily="34"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429768" marR="0" algn="l">
                        <a:lnSpc>
                          <a:spcPct val="115000"/>
                        </a:lnSpc>
                        <a:spcBef>
                          <a:spcPts val="0"/>
                        </a:spcBef>
                        <a:spcAft>
                          <a:spcPts val="900"/>
                        </a:spcAft>
                      </a:pPr>
                      <a:endParaRPr lang="en-US" sz="1500" dirty="0">
                        <a:solidFill>
                          <a:srgbClr val="4D4D4D"/>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6573528"/>
                  </a:ext>
                </a:extLst>
              </a:tr>
              <a:tr h="776574">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Hazard Analysis Critical Control Points (HACCP) certification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International standard for food and safety control</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900"/>
                        </a:spcAft>
                      </a:pPr>
                      <a:endPar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29768" marR="0" algn="l">
                        <a:lnSpc>
                          <a:spcPct val="115000"/>
                        </a:lnSpc>
                        <a:spcBef>
                          <a:spcPts val="0"/>
                        </a:spcBef>
                        <a:spcAft>
                          <a:spcPts val="900"/>
                        </a:spcAft>
                      </a:pPr>
                      <a:r>
                        <a:rPr lang="en-US" sz="1500" i="1" dirty="0">
                          <a:solidFill>
                            <a:schemeClr val="bg1">
                              <a:lumMod val="65000"/>
                            </a:schemeClr>
                          </a:solidFill>
                          <a:effectLst/>
                          <a:latin typeface="+mj-lt"/>
                          <a:ea typeface="MS Mincho" panose="02020609040205080304" pitchFamily="49" charset="-128"/>
                          <a:cs typeface="Times New Roman" panose="02020603050405020304" pitchFamily="18" charset="0"/>
                        </a:rPr>
                        <a:t>Mandatory requirement in markers e.g. US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805875"/>
                  </a:ext>
                </a:extLst>
              </a:tr>
            </a:tbl>
          </a:graphicData>
        </a:graphic>
      </p:graphicFrame>
      <p:grpSp>
        <p:nvGrpSpPr>
          <p:cNvPr id="19" name="Group 18">
            <a:extLst>
              <a:ext uri="{FF2B5EF4-FFF2-40B4-BE49-F238E27FC236}">
                <a16:creationId xmlns:a16="http://schemas.microsoft.com/office/drawing/2014/main" id="{D3D2C31E-B1DB-424C-9C4C-0256F4A4E8BF}"/>
              </a:ext>
            </a:extLst>
          </p:cNvPr>
          <p:cNvGrpSpPr/>
          <p:nvPr/>
        </p:nvGrpSpPr>
        <p:grpSpPr>
          <a:xfrm>
            <a:off x="7215312" y="4148067"/>
            <a:ext cx="371264" cy="300287"/>
            <a:chOff x="989288" y="1485273"/>
            <a:chExt cx="439500" cy="355479"/>
          </a:xfrm>
        </p:grpSpPr>
        <p:sp>
          <p:nvSpPr>
            <p:cNvPr id="20" name="Isosceles Triangle 19">
              <a:extLst>
                <a:ext uri="{FF2B5EF4-FFF2-40B4-BE49-F238E27FC236}">
                  <a16:creationId xmlns:a16="http://schemas.microsoft.com/office/drawing/2014/main" id="{79438AB1-824F-4C78-A440-3F4CBF105154}"/>
                </a:ext>
              </a:extLst>
            </p:cNvPr>
            <p:cNvSpPr/>
            <p:nvPr/>
          </p:nvSpPr>
          <p:spPr>
            <a:xfrm>
              <a:off x="989288" y="1485273"/>
              <a:ext cx="439500" cy="355479"/>
            </a:xfrm>
            <a:prstGeom prst="triangl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bg1"/>
                </a:solidFill>
              </a:endParaRPr>
            </a:p>
          </p:txBody>
        </p:sp>
        <p:grpSp>
          <p:nvGrpSpPr>
            <p:cNvPr id="21" name="Group 20">
              <a:extLst>
                <a:ext uri="{FF2B5EF4-FFF2-40B4-BE49-F238E27FC236}">
                  <a16:creationId xmlns:a16="http://schemas.microsoft.com/office/drawing/2014/main" id="{F5CD4EA8-BAF3-40D3-8C0E-16908B124834}"/>
                </a:ext>
              </a:extLst>
            </p:cNvPr>
            <p:cNvGrpSpPr/>
            <p:nvPr/>
          </p:nvGrpSpPr>
          <p:grpSpPr>
            <a:xfrm>
              <a:off x="1169752" y="1596872"/>
              <a:ext cx="78576" cy="222427"/>
              <a:chOff x="-1588715" y="4078982"/>
              <a:chExt cx="298395" cy="698072"/>
            </a:xfrm>
            <a:solidFill>
              <a:srgbClr val="FF0000"/>
            </a:solidFill>
          </p:grpSpPr>
          <p:sp>
            <p:nvSpPr>
              <p:cNvPr id="22" name="Oval 9">
                <a:extLst>
                  <a:ext uri="{FF2B5EF4-FFF2-40B4-BE49-F238E27FC236}">
                    <a16:creationId xmlns:a16="http://schemas.microsoft.com/office/drawing/2014/main" id="{9477FE9C-D67D-44F4-AFA9-8070203A3525}"/>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bg1"/>
                  </a:solidFill>
                </a:endParaRPr>
              </a:p>
            </p:txBody>
          </p:sp>
          <p:sp>
            <p:nvSpPr>
              <p:cNvPr id="23" name="Oval 22">
                <a:extLst>
                  <a:ext uri="{FF2B5EF4-FFF2-40B4-BE49-F238E27FC236}">
                    <a16:creationId xmlns:a16="http://schemas.microsoft.com/office/drawing/2014/main" id="{35DD2F6C-F529-452F-8736-932ACA9F2FF5}"/>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bg1"/>
                  </a:solidFill>
                </a:endParaRPr>
              </a:p>
            </p:txBody>
          </p:sp>
        </p:grpSp>
      </p:grpSp>
      <p:grpSp>
        <p:nvGrpSpPr>
          <p:cNvPr id="18" name="Group 17">
            <a:extLst>
              <a:ext uri="{FF2B5EF4-FFF2-40B4-BE49-F238E27FC236}">
                <a16:creationId xmlns:a16="http://schemas.microsoft.com/office/drawing/2014/main" id="{8E6E8AF0-B7F5-491C-9C34-3F9A532E45F9}"/>
              </a:ext>
            </a:extLst>
          </p:cNvPr>
          <p:cNvGrpSpPr/>
          <p:nvPr/>
        </p:nvGrpSpPr>
        <p:grpSpPr>
          <a:xfrm>
            <a:off x="7215312" y="5621733"/>
            <a:ext cx="371264" cy="300287"/>
            <a:chOff x="989288" y="1485273"/>
            <a:chExt cx="439500" cy="355479"/>
          </a:xfrm>
        </p:grpSpPr>
        <p:sp>
          <p:nvSpPr>
            <p:cNvPr id="29" name="Isosceles Triangle 28">
              <a:extLst>
                <a:ext uri="{FF2B5EF4-FFF2-40B4-BE49-F238E27FC236}">
                  <a16:creationId xmlns:a16="http://schemas.microsoft.com/office/drawing/2014/main" id="{413FE8D1-4C6D-41D5-A8EF-B70F79395439}"/>
                </a:ext>
              </a:extLst>
            </p:cNvPr>
            <p:cNvSpPr/>
            <p:nvPr/>
          </p:nvSpPr>
          <p:spPr>
            <a:xfrm>
              <a:off x="989288" y="1485273"/>
              <a:ext cx="439500" cy="355479"/>
            </a:xfrm>
            <a:prstGeom prst="triangl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nvGrpSpPr>
            <p:cNvPr id="30" name="Group 29">
              <a:extLst>
                <a:ext uri="{FF2B5EF4-FFF2-40B4-BE49-F238E27FC236}">
                  <a16:creationId xmlns:a16="http://schemas.microsoft.com/office/drawing/2014/main" id="{FEF63016-0418-42BC-8E1C-384839318B0B}"/>
                </a:ext>
              </a:extLst>
            </p:cNvPr>
            <p:cNvGrpSpPr/>
            <p:nvPr/>
          </p:nvGrpSpPr>
          <p:grpSpPr>
            <a:xfrm>
              <a:off x="1169752" y="1596872"/>
              <a:ext cx="78576" cy="222427"/>
              <a:chOff x="-1588715" y="4078982"/>
              <a:chExt cx="298395" cy="698072"/>
            </a:xfrm>
            <a:solidFill>
              <a:srgbClr val="FF0000"/>
            </a:solidFill>
          </p:grpSpPr>
          <p:sp>
            <p:nvSpPr>
              <p:cNvPr id="31" name="Oval 9">
                <a:extLst>
                  <a:ext uri="{FF2B5EF4-FFF2-40B4-BE49-F238E27FC236}">
                    <a16:creationId xmlns:a16="http://schemas.microsoft.com/office/drawing/2014/main" id="{1A052541-C37D-4FB5-830F-92399000FA3E}"/>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sp>
            <p:nvSpPr>
              <p:cNvPr id="32" name="Oval 31">
                <a:extLst>
                  <a:ext uri="{FF2B5EF4-FFF2-40B4-BE49-F238E27FC236}">
                    <a16:creationId xmlns:a16="http://schemas.microsoft.com/office/drawing/2014/main" id="{32079C68-7712-4174-A445-E5DA792D2871}"/>
                  </a:ext>
                </a:extLst>
              </p:cNvPr>
              <p:cNvSpPr/>
              <p:nvPr/>
            </p:nvSpPr>
            <p:spPr>
              <a:xfrm>
                <a:off x="-1514117" y="4614494"/>
                <a:ext cx="149198" cy="162560"/>
              </a:xfrm>
              <a:prstGeom prst="ellipse">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grpSp>
    </p:spTree>
    <p:extLst>
      <p:ext uri="{BB962C8B-B14F-4D97-AF65-F5344CB8AC3E}">
        <p14:creationId xmlns:p14="http://schemas.microsoft.com/office/powerpoint/2010/main" val="29126742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US" dirty="0"/>
              <a:t>Transaction overview</a:t>
            </a:r>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42</a:t>
            </a:fld>
            <a:endParaRPr lang="en-US" dirty="0"/>
          </a:p>
        </p:txBody>
      </p:sp>
      <p:sp>
        <p:nvSpPr>
          <p:cNvPr id="6" name="Rectangle 5">
            <a:extLst>
              <a:ext uri="{FF2B5EF4-FFF2-40B4-BE49-F238E27FC236}">
                <a16:creationId xmlns:a16="http://schemas.microsoft.com/office/drawing/2014/main" id="{40DF0303-5B28-47BF-AA48-9D8D75DD6E8F}"/>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32706777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Discuss potential deal terms to determine investor fit, and similar investments in industry to determine potential exits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2999"/>
            <a:ext cx="8961120" cy="2106113"/>
          </a:xfrm>
          <a:solidFill>
            <a:schemeClr val="bg1">
              <a:lumMod val="95000"/>
            </a:schemeClr>
          </a:solidFill>
          <a:ln>
            <a:solidFill>
              <a:srgbClr val="00B0F0"/>
            </a:solidFill>
          </a:ln>
        </p:spPr>
        <p:txBody>
          <a:bodyPr>
            <a:normAutofit/>
          </a:bodyPr>
          <a:lstStyle/>
          <a:p>
            <a:pPr marL="429768" lvl="1" indent="-219456">
              <a:lnSpc>
                <a:spcPct val="100000"/>
              </a:lnSpc>
              <a:spcBef>
                <a:spcPts val="600"/>
              </a:spcBef>
            </a:pPr>
            <a:endParaRPr lang="en-US" sz="1400" dirty="0"/>
          </a:p>
          <a:p>
            <a:pPr marL="427152" lvl="1" indent="-220136" defTabSz="957706">
              <a:lnSpc>
                <a:spcPct val="100000"/>
              </a:lnSpc>
              <a:spcBef>
                <a:spcPts val="600"/>
              </a:spcBef>
            </a:pPr>
            <a:r>
              <a:rPr lang="en-US" sz="1400" dirty="0">
                <a:latin typeface="+mj-lt"/>
              </a:rPr>
              <a:t>Discuss potential deal terms and fit with investor’s philosophy e.g. debt versus equity, ticket size, level of involvement in company operations</a:t>
            </a:r>
          </a:p>
          <a:p>
            <a:pPr marL="427152" lvl="1" indent="-220136" defTabSz="957706">
              <a:lnSpc>
                <a:spcPct val="100000"/>
              </a:lnSpc>
              <a:spcBef>
                <a:spcPts val="600"/>
              </a:spcBef>
            </a:pPr>
            <a:r>
              <a:rPr lang="en-US" sz="1400" dirty="0">
                <a:latin typeface="+mj-lt"/>
              </a:rPr>
              <a:t>For equity transactions, review company valuation and determine if management’s valuation is reasonable based on realistic growth expectations</a:t>
            </a:r>
          </a:p>
          <a:p>
            <a:pPr marL="427152" lvl="1" indent="-220136" defTabSz="957706">
              <a:lnSpc>
                <a:spcPct val="100000"/>
              </a:lnSpc>
              <a:spcBef>
                <a:spcPts val="600"/>
              </a:spcBef>
            </a:pPr>
            <a:r>
              <a:rPr lang="en-US" sz="1400" dirty="0">
                <a:latin typeface="+mj-lt"/>
              </a:rPr>
              <a:t>Review capitalization expectations relative to current shareholding</a:t>
            </a:r>
          </a:p>
          <a:p>
            <a:pPr marL="427152" lvl="1" indent="-220136" defTabSz="957706">
              <a:lnSpc>
                <a:spcPct val="100000"/>
              </a:lnSpc>
              <a:spcBef>
                <a:spcPts val="600"/>
              </a:spcBef>
            </a:pPr>
            <a:r>
              <a:rPr lang="en-US" sz="1400" dirty="0">
                <a:latin typeface="+mj-lt"/>
              </a:rPr>
              <a:t>Highlight potential return on investment for key investments</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43</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500" b="1" dirty="0">
                <a:solidFill>
                  <a:schemeClr val="bg1"/>
                </a:solidFill>
                <a:latin typeface="+mj-lt"/>
                <a:cs typeface="Segoe UI" panose="020B0502040204020203" pitchFamily="34" charset="0"/>
              </a:rPr>
              <a:t>Deal terms</a:t>
            </a:r>
            <a:endParaRPr kumimoji="0" lang="en-US" sz="1500" b="1" i="0" u="none" strike="noStrike" cap="none" normalizeH="0" baseline="0" dirty="0">
              <a:ln>
                <a:noFill/>
              </a:ln>
              <a:solidFill>
                <a:schemeClr val="bg1"/>
              </a:solidFill>
              <a:effectLst/>
              <a:latin typeface="+mj-lt"/>
              <a:cs typeface="Segoe UI" panose="020B0502040204020203" pitchFamily="34" charset="0"/>
            </a:endParaRPr>
          </a:p>
        </p:txBody>
      </p:sp>
      <p:sp>
        <p:nvSpPr>
          <p:cNvPr id="14" name="Text Placeholder 3">
            <a:extLst>
              <a:ext uri="{FF2B5EF4-FFF2-40B4-BE49-F238E27FC236}">
                <a16:creationId xmlns:a16="http://schemas.microsoft.com/office/drawing/2014/main" id="{11C05A50-DFA4-440F-9B20-15D28B7E1B25}"/>
              </a:ext>
            </a:extLst>
          </p:cNvPr>
          <p:cNvSpPr txBox="1">
            <a:spLocks/>
          </p:cNvSpPr>
          <p:nvPr/>
        </p:nvSpPr>
        <p:spPr>
          <a:xfrm>
            <a:off x="472440" y="3429000"/>
            <a:ext cx="8961120" cy="3046652"/>
          </a:xfrm>
          <a:prstGeom prst="rect">
            <a:avLst/>
          </a:prstGeom>
          <a:solidFill>
            <a:schemeClr val="bg1">
              <a:lumMod val="95000"/>
            </a:schemeClr>
          </a:solidFill>
          <a:ln>
            <a:solidFill>
              <a:srgbClr val="00B0F0"/>
            </a:solidFill>
          </a:ln>
        </p:spPr>
        <p:txBody>
          <a:bodyPr vert="horz" lIns="0" tIns="47886" rIns="0" bIns="47886" rtlCol="0">
            <a:normAutofit/>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lvl="1">
              <a:spcBef>
                <a:spcPts val="600"/>
              </a:spcBef>
            </a:pPr>
            <a:endParaRPr lang="en-US" sz="1400" dirty="0"/>
          </a:p>
          <a:p>
            <a:pPr lvl="1">
              <a:spcBef>
                <a:spcPts val="600"/>
              </a:spcBef>
              <a:buClr>
                <a:schemeClr val="accent1"/>
              </a:buClr>
              <a:buSzPct val="100000"/>
            </a:pPr>
            <a:r>
              <a:rPr lang="en-US" sz="1400" dirty="0">
                <a:latin typeface="+mj-lt"/>
                <a:cs typeface="+mn-cs"/>
              </a:rPr>
              <a:t>Assess exit options within the industry based on past transactions in the market and indicators of future exit opportunities</a:t>
            </a:r>
          </a:p>
          <a:p>
            <a:pPr marL="207016" lvl="1" indent="0">
              <a:spcBef>
                <a:spcPts val="600"/>
              </a:spcBef>
              <a:buClr>
                <a:schemeClr val="accent1"/>
              </a:buClr>
              <a:buSzPct val="100000"/>
              <a:buNone/>
            </a:pPr>
            <a:r>
              <a:rPr lang="en-US" sz="1400" b="1" dirty="0">
                <a:latin typeface="+mj-lt"/>
                <a:cs typeface="+mn-cs"/>
              </a:rPr>
              <a:t>Deep dive:</a:t>
            </a:r>
          </a:p>
          <a:p>
            <a:pPr lvl="1">
              <a:spcBef>
                <a:spcPts val="600"/>
              </a:spcBef>
              <a:buClr>
                <a:schemeClr val="accent1"/>
              </a:buClr>
              <a:buSzPct val="100000"/>
            </a:pPr>
            <a:r>
              <a:rPr lang="en-GB" sz="1400" dirty="0">
                <a:latin typeface="+mj-lt"/>
                <a:cs typeface="+mn-cs"/>
              </a:rPr>
              <a:t>Review </a:t>
            </a:r>
            <a:r>
              <a:rPr lang="en-US" sz="1400" dirty="0">
                <a:latin typeface="+mj-lt"/>
                <a:cs typeface="+mn-cs"/>
              </a:rPr>
              <a:t>previous investments made within the industry and region by strategic players in industry and other investors</a:t>
            </a:r>
          </a:p>
          <a:p>
            <a:pPr lvl="1">
              <a:spcBef>
                <a:spcPts val="600"/>
              </a:spcBef>
              <a:buClr>
                <a:schemeClr val="accent1"/>
              </a:buClr>
              <a:buSzPct val="100000"/>
            </a:pPr>
            <a:r>
              <a:rPr lang="en-US" sz="1400" dirty="0">
                <a:latin typeface="+mj-lt"/>
                <a:cs typeface="+mn-cs"/>
              </a:rPr>
              <a:t>Review rationale for these investments, terms of purchase and returns realized during the sale</a:t>
            </a:r>
          </a:p>
          <a:p>
            <a:pPr lvl="1">
              <a:spcBef>
                <a:spcPts val="600"/>
              </a:spcBef>
              <a:buClr>
                <a:schemeClr val="accent1"/>
              </a:buClr>
              <a:buSzPct val="100000"/>
            </a:pPr>
            <a:r>
              <a:rPr lang="en-US" sz="1400" dirty="0">
                <a:latin typeface="+mj-lt"/>
                <a:cs typeface="+mn-cs"/>
              </a:rPr>
              <a:t>Outline key characteristics the business would need to exhibit to be an attractive investment opportunity for strategic buyers and other investors</a:t>
            </a:r>
          </a:p>
          <a:p>
            <a:pPr lvl="1">
              <a:spcBef>
                <a:spcPts val="600"/>
              </a:spcBef>
              <a:buClr>
                <a:schemeClr val="accent1"/>
              </a:buClr>
              <a:buSzPct val="100000"/>
            </a:pPr>
            <a:endParaRPr lang="en-US" sz="1400" dirty="0">
              <a:latin typeface="+mj-lt"/>
              <a:cs typeface="+mn-cs"/>
            </a:endParaRPr>
          </a:p>
          <a:p>
            <a:pPr lvl="1">
              <a:spcBef>
                <a:spcPts val="600"/>
              </a:spcBef>
            </a:pPr>
            <a:endParaRPr lang="en-US" sz="1400" dirty="0"/>
          </a:p>
          <a:p>
            <a:pPr lvl="1">
              <a:spcBef>
                <a:spcPts val="600"/>
              </a:spcBef>
            </a:pPr>
            <a:endParaRPr lang="en-US" sz="1400" dirty="0"/>
          </a:p>
        </p:txBody>
      </p:sp>
      <p:sp>
        <p:nvSpPr>
          <p:cNvPr id="15" name="Freeform 5">
            <a:extLst>
              <a:ext uri="{FF2B5EF4-FFF2-40B4-BE49-F238E27FC236}">
                <a16:creationId xmlns:a16="http://schemas.microsoft.com/office/drawing/2014/main" id="{B51BF56F-057D-4370-A5BD-DE3D7834AD71}"/>
              </a:ext>
            </a:extLst>
          </p:cNvPr>
          <p:cNvSpPr/>
          <p:nvPr>
            <p:custDataLst>
              <p:tags r:id="rId2"/>
            </p:custDataLst>
          </p:nvPr>
        </p:nvSpPr>
        <p:spPr bwMode="auto">
          <a:xfrm>
            <a:off x="472440" y="3429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500" b="1" dirty="0">
                <a:solidFill>
                  <a:schemeClr val="bg1"/>
                </a:solidFill>
                <a:latin typeface="+mj-lt"/>
                <a:cs typeface="Segoe UI" panose="020B0502040204020203" pitchFamily="34" charset="0"/>
              </a:rPr>
              <a:t>Exit options</a:t>
            </a:r>
            <a:endParaRPr kumimoji="0" lang="en-US" sz="1500" b="1" i="0" u="none" strike="noStrike" cap="none" normalizeH="0" baseline="0" dirty="0">
              <a:ln>
                <a:noFill/>
              </a:ln>
              <a:solidFill>
                <a:schemeClr val="bg1"/>
              </a:solidFill>
              <a:effectLst/>
              <a:latin typeface="+mj-lt"/>
              <a:cs typeface="Segoe UI" panose="020B0502040204020203" pitchFamily="34" charset="0"/>
            </a:endParaRPr>
          </a:p>
        </p:txBody>
      </p:sp>
    </p:spTree>
    <p:extLst>
      <p:ext uri="{BB962C8B-B14F-4D97-AF65-F5344CB8AC3E}">
        <p14:creationId xmlns:p14="http://schemas.microsoft.com/office/powerpoint/2010/main" val="38647951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2"/>
          <p:cNvSpPr>
            <a:spLocks noGrp="1"/>
          </p:cNvSpPr>
          <p:nvPr>
            <p:ph type="title"/>
          </p:nvPr>
        </p:nvSpPr>
        <p:spPr/>
        <p:txBody>
          <a:bodyPr/>
          <a:lstStyle/>
          <a:p>
            <a:r>
              <a:rPr lang="en-US" i="1" dirty="0">
                <a:solidFill>
                  <a:schemeClr val="bg1">
                    <a:lumMod val="65000"/>
                  </a:schemeClr>
                </a:solidFill>
              </a:rPr>
              <a:t>Sample slide layout: </a:t>
            </a:r>
            <a:r>
              <a:rPr lang="en-US" dirty="0">
                <a:solidFill>
                  <a:schemeClr val="bg1">
                    <a:lumMod val="65000"/>
                  </a:schemeClr>
                </a:solidFill>
              </a:rPr>
              <a:t>[Summary of deal terms and conclusion on investor fit based on proposed transaction terms]</a:t>
            </a:r>
            <a:endParaRPr lang="en-US" altLang="en-US" dirty="0">
              <a:solidFill>
                <a:schemeClr val="bg1">
                  <a:lumMod val="65000"/>
                </a:schemeClr>
              </a:solidFill>
            </a:endParaRPr>
          </a:p>
        </p:txBody>
      </p:sp>
      <p:sp>
        <p:nvSpPr>
          <p:cNvPr id="25604" name="Slide Number Placeholder 4"/>
          <p:cNvSpPr>
            <a:spLocks noGrp="1"/>
          </p:cNvSpPr>
          <p:nvPr>
            <p:ph type="sldNum" sz="quarter" idx="4"/>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1900">
                <a:solidFill>
                  <a:schemeClr val="tx1"/>
                </a:solidFill>
                <a:latin typeface="Segoe UI" panose="020B0502040204020203" pitchFamily="34" charset="0"/>
              </a:defRPr>
            </a:lvl1pPr>
            <a:lvl2pPr marL="742950" indent="-285750">
              <a:defRPr sz="1900">
                <a:solidFill>
                  <a:schemeClr val="tx1"/>
                </a:solidFill>
                <a:latin typeface="Segoe UI" panose="020B0502040204020203" pitchFamily="34" charset="0"/>
              </a:defRPr>
            </a:lvl2pPr>
            <a:lvl3pPr marL="1143000" indent="-228600">
              <a:defRPr sz="1900">
                <a:solidFill>
                  <a:schemeClr val="tx1"/>
                </a:solidFill>
                <a:latin typeface="Segoe UI" panose="020B0502040204020203" pitchFamily="34" charset="0"/>
              </a:defRPr>
            </a:lvl3pPr>
            <a:lvl4pPr marL="1600200" indent="-228600">
              <a:defRPr sz="1900">
                <a:solidFill>
                  <a:schemeClr val="tx1"/>
                </a:solidFill>
                <a:latin typeface="Segoe UI" panose="020B0502040204020203" pitchFamily="34" charset="0"/>
              </a:defRPr>
            </a:lvl4pPr>
            <a:lvl5pPr marL="2057400" indent="-228600">
              <a:defRPr sz="1900">
                <a:solidFill>
                  <a:schemeClr val="tx1"/>
                </a:solidFill>
                <a:latin typeface="Segoe UI" panose="020B0502040204020203" pitchFamily="34" charset="0"/>
              </a:defRPr>
            </a:lvl5pPr>
            <a:lvl6pPr marL="2514600" indent="-228600" defTabSz="957263" fontAlgn="base">
              <a:spcBef>
                <a:spcPct val="0"/>
              </a:spcBef>
              <a:spcAft>
                <a:spcPct val="0"/>
              </a:spcAft>
              <a:defRPr sz="1900">
                <a:solidFill>
                  <a:schemeClr val="tx1"/>
                </a:solidFill>
                <a:latin typeface="Segoe UI" panose="020B0502040204020203" pitchFamily="34" charset="0"/>
              </a:defRPr>
            </a:lvl6pPr>
            <a:lvl7pPr marL="2971800" indent="-228600" defTabSz="957263" fontAlgn="base">
              <a:spcBef>
                <a:spcPct val="0"/>
              </a:spcBef>
              <a:spcAft>
                <a:spcPct val="0"/>
              </a:spcAft>
              <a:defRPr sz="1900">
                <a:solidFill>
                  <a:schemeClr val="tx1"/>
                </a:solidFill>
                <a:latin typeface="Segoe UI" panose="020B0502040204020203" pitchFamily="34" charset="0"/>
              </a:defRPr>
            </a:lvl7pPr>
            <a:lvl8pPr marL="3429000" indent="-228600" defTabSz="957263" fontAlgn="base">
              <a:spcBef>
                <a:spcPct val="0"/>
              </a:spcBef>
              <a:spcAft>
                <a:spcPct val="0"/>
              </a:spcAft>
              <a:defRPr sz="1900">
                <a:solidFill>
                  <a:schemeClr val="tx1"/>
                </a:solidFill>
                <a:latin typeface="Segoe UI" panose="020B0502040204020203" pitchFamily="34" charset="0"/>
              </a:defRPr>
            </a:lvl8pPr>
            <a:lvl9pPr marL="3886200" indent="-228600" defTabSz="957263" fontAlgn="base">
              <a:spcBef>
                <a:spcPct val="0"/>
              </a:spcBef>
              <a:spcAft>
                <a:spcPct val="0"/>
              </a:spcAft>
              <a:defRPr sz="1900">
                <a:solidFill>
                  <a:schemeClr val="tx1"/>
                </a:solidFill>
                <a:latin typeface="Segoe UI" panose="020B0502040204020203" pitchFamily="34" charset="0"/>
              </a:defRPr>
            </a:lvl9pPr>
          </a:lstStyle>
          <a:p>
            <a:pPr defTabSz="957263" fontAlgn="base">
              <a:spcBef>
                <a:spcPct val="0"/>
              </a:spcBef>
              <a:spcAft>
                <a:spcPct val="0"/>
              </a:spcAft>
            </a:pPr>
            <a:fld id="{33349383-A7EF-4C53-9B70-035AD21A5682}" type="slidenum">
              <a:rPr lang="en-US" altLang="en-US" sz="800"/>
              <a:pPr defTabSz="957263" fontAlgn="base">
                <a:spcBef>
                  <a:spcPct val="0"/>
                </a:spcBef>
                <a:spcAft>
                  <a:spcPct val="0"/>
                </a:spcAft>
              </a:pPr>
              <a:t>44</a:t>
            </a:fld>
            <a:endParaRPr lang="en-US" altLang="en-US" sz="800" dirty="0"/>
          </a:p>
        </p:txBody>
      </p:sp>
      <p:sp>
        <p:nvSpPr>
          <p:cNvPr id="21" name="Text Placeholder 10">
            <a:extLst>
              <a:ext uri="{FF2B5EF4-FFF2-40B4-BE49-F238E27FC236}">
                <a16:creationId xmlns:a16="http://schemas.microsoft.com/office/drawing/2014/main" id="{477E7F4F-21E7-4F1F-8B8D-8D80AD05F3AD}"/>
              </a:ext>
            </a:extLst>
          </p:cNvPr>
          <p:cNvSpPr txBox="1">
            <a:spLocks/>
          </p:cNvSpPr>
          <p:nvPr/>
        </p:nvSpPr>
        <p:spPr>
          <a:xfrm>
            <a:off x="5462649" y="1542127"/>
            <a:ext cx="4091254" cy="5038724"/>
          </a:xfrm>
          <a:prstGeom prst="rect">
            <a:avLst/>
          </a:prstGeom>
          <a:ln>
            <a:solidFill>
              <a:srgbClr val="00B0F0"/>
            </a:solidFill>
          </a:ln>
        </p:spPr>
        <p:txBody>
          <a:bodyPr/>
          <a:lstStyle>
            <a:lvl1pPr marL="0" indent="0" algn="l" defTabSz="957706" rtl="0" eaLnBrk="1" latinLnBrk="0" hangingPunct="1">
              <a:spcBef>
                <a:spcPct val="20000"/>
              </a:spcBef>
              <a:buFontTx/>
              <a:buNone/>
              <a:defRPr sz="1500" b="1" kern="1200">
                <a:solidFill>
                  <a:schemeClr val="tx1"/>
                </a:solidFill>
                <a:latin typeface="Segoe UI" panose="020B0502040204020203" pitchFamily="34" charset="0"/>
                <a:ea typeface="+mn-ea"/>
                <a:cs typeface="Segoe UI" panose="020B0502040204020203" pitchFamily="34" charset="0"/>
              </a:defRPr>
            </a:lvl1pPr>
            <a:lvl2pPr marL="427152"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2pPr>
            <a:lvl3pPr marL="839724"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3pPr>
            <a:lvl4pPr marL="1266878" indent="-22013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4pPr>
            <a:lvl5pPr marL="1679450" indent="-207016" algn="l" defTabSz="957706" rtl="0" eaLnBrk="1" latinLnBrk="0" hangingPunct="1">
              <a:spcBef>
                <a:spcPct val="20000"/>
              </a:spcBef>
              <a:buFont typeface="Arial" pitchFamily="34" charset="0"/>
              <a:buChar char="»"/>
              <a:defRPr sz="1500" kern="1200">
                <a:solidFill>
                  <a:schemeClr val="tx1"/>
                </a:solidFill>
                <a:latin typeface="Segoe UI" panose="020B0502040204020203" pitchFamily="34" charset="0"/>
                <a:ea typeface="+mn-ea"/>
                <a:cs typeface="Segoe UI" panose="020B0502040204020203" pitchFamily="34" charset="0"/>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defRPr/>
            </a:pPr>
            <a:endParaRPr lang="en-US" sz="1400" dirty="0">
              <a:solidFill>
                <a:schemeClr val="bg1">
                  <a:lumMod val="65000"/>
                </a:schemeClr>
              </a:solidFill>
              <a:latin typeface="+mn-lt"/>
            </a:endParaRPr>
          </a:p>
          <a:p>
            <a:pPr>
              <a:defRPr/>
            </a:pPr>
            <a:r>
              <a:rPr lang="en-US" sz="1400" dirty="0">
                <a:solidFill>
                  <a:schemeClr val="bg1">
                    <a:lumMod val="65000"/>
                  </a:schemeClr>
                </a:solidFill>
                <a:latin typeface="+mn-lt"/>
              </a:rPr>
              <a:t>Outline how investment in capital expenditure is broken down by item and timing</a:t>
            </a:r>
          </a:p>
          <a:p>
            <a:pPr marL="65088" lvl="1" indent="0">
              <a:buNone/>
              <a:defRPr/>
            </a:pPr>
            <a:endParaRPr lang="en-US" sz="1400" b="1" dirty="0">
              <a:solidFill>
                <a:schemeClr val="bg1">
                  <a:lumMod val="65000"/>
                </a:schemeClr>
              </a:solidFill>
              <a:latin typeface="+mn-lt"/>
            </a:endParaRPr>
          </a:p>
          <a:p>
            <a:pPr marL="0" lvl="1" indent="0">
              <a:buNone/>
              <a:defRPr/>
            </a:pPr>
            <a:r>
              <a:rPr lang="en-US" sz="1400" b="1" dirty="0">
                <a:solidFill>
                  <a:schemeClr val="bg1">
                    <a:lumMod val="65000"/>
                  </a:schemeClr>
                </a:solidFill>
                <a:latin typeface="+mn-lt"/>
              </a:rPr>
              <a:t>Highlight potential return on investment for key investments</a:t>
            </a:r>
          </a:p>
          <a:p>
            <a:pPr marL="0" lvl="1" indent="0">
              <a:buNone/>
              <a:defRPr/>
            </a:pPr>
            <a:endParaRPr lang="en-US" sz="1400" b="1" dirty="0">
              <a:solidFill>
                <a:schemeClr val="bg1">
                  <a:lumMod val="65000"/>
                </a:schemeClr>
              </a:solidFill>
              <a:latin typeface="+mn-lt"/>
            </a:endParaRPr>
          </a:p>
          <a:p>
            <a:pPr marL="0" lvl="1" indent="0">
              <a:buNone/>
              <a:defRPr/>
            </a:pPr>
            <a:r>
              <a:rPr lang="en-US" sz="1400" b="1" dirty="0">
                <a:solidFill>
                  <a:schemeClr val="bg1">
                    <a:lumMod val="65000"/>
                  </a:schemeClr>
                </a:solidFill>
                <a:latin typeface="+mn-lt"/>
              </a:rPr>
              <a:t>Discuss potential deal terms and alignment with investor’s investing philosophy</a:t>
            </a:r>
          </a:p>
          <a:p>
            <a:pPr lvl="1">
              <a:defRPr/>
            </a:pPr>
            <a:r>
              <a:rPr lang="en-US" sz="1400" dirty="0">
                <a:solidFill>
                  <a:schemeClr val="bg1">
                    <a:lumMod val="65000"/>
                  </a:schemeClr>
                </a:solidFill>
                <a:latin typeface="+mn-lt"/>
              </a:rPr>
              <a:t>Debt versus equity viability e.g. company’s ability to take on additional debt</a:t>
            </a:r>
          </a:p>
          <a:p>
            <a:pPr lvl="1">
              <a:defRPr/>
            </a:pPr>
            <a:r>
              <a:rPr lang="en-US" sz="1400" dirty="0">
                <a:solidFill>
                  <a:schemeClr val="bg1">
                    <a:lumMod val="65000"/>
                  </a:schemeClr>
                </a:solidFill>
                <a:latin typeface="+mn-lt"/>
              </a:rPr>
              <a:t>Required involvement in day to day operations</a:t>
            </a:r>
          </a:p>
          <a:p>
            <a:pPr marL="0" lvl="1" indent="0">
              <a:buNone/>
              <a:defRPr/>
            </a:pPr>
            <a:endParaRPr lang="en-US" sz="1400" b="1" dirty="0">
              <a:solidFill>
                <a:schemeClr val="bg1">
                  <a:lumMod val="65000"/>
                </a:schemeClr>
              </a:solidFill>
              <a:latin typeface="+mn-lt"/>
            </a:endParaRPr>
          </a:p>
          <a:p>
            <a:pPr marL="0" lvl="1" indent="0">
              <a:buNone/>
              <a:defRPr/>
            </a:pPr>
            <a:r>
              <a:rPr lang="en-US" sz="1400" b="1" dirty="0">
                <a:solidFill>
                  <a:schemeClr val="bg1">
                    <a:lumMod val="65000"/>
                  </a:schemeClr>
                </a:solidFill>
                <a:latin typeface="+mn-lt"/>
              </a:rPr>
              <a:t>Discuss potential exit options for equity investment</a:t>
            </a:r>
            <a:endParaRPr lang="en-US" sz="1400" dirty="0">
              <a:solidFill>
                <a:schemeClr val="bg1">
                  <a:lumMod val="65000"/>
                </a:schemeClr>
              </a:solidFill>
              <a:latin typeface="+mn-lt"/>
            </a:endParaRPr>
          </a:p>
        </p:txBody>
      </p:sp>
      <p:graphicFrame>
        <p:nvGraphicFramePr>
          <p:cNvPr id="11" name="Table 10">
            <a:extLst>
              <a:ext uri="{FF2B5EF4-FFF2-40B4-BE49-F238E27FC236}">
                <a16:creationId xmlns:a16="http://schemas.microsoft.com/office/drawing/2014/main" id="{6B2E9392-7DA0-4CBC-9D2E-9F5B2A2D72EE}"/>
              </a:ext>
            </a:extLst>
          </p:cNvPr>
          <p:cNvGraphicFramePr>
            <a:graphicFrameLocks noGrp="1"/>
          </p:cNvGraphicFramePr>
          <p:nvPr>
            <p:extLst>
              <p:ext uri="{D42A27DB-BD31-4B8C-83A1-F6EECF244321}">
                <p14:modId xmlns:p14="http://schemas.microsoft.com/office/powerpoint/2010/main" val="1232055060"/>
              </p:ext>
            </p:extLst>
          </p:nvPr>
        </p:nvGraphicFramePr>
        <p:xfrm>
          <a:off x="472439" y="5254983"/>
          <a:ext cx="4839378" cy="1280148"/>
        </p:xfrm>
        <a:graphic>
          <a:graphicData uri="http://schemas.openxmlformats.org/drawingml/2006/table">
            <a:tbl>
              <a:tblPr firstRow="1" bandRow="1">
                <a:tableStyleId>{5C22544A-7EE6-4342-B048-85BDC9FD1C3A}</a:tableStyleId>
              </a:tblPr>
              <a:tblGrid>
                <a:gridCol w="2419689">
                  <a:extLst>
                    <a:ext uri="{9D8B030D-6E8A-4147-A177-3AD203B41FA5}">
                      <a16:colId xmlns:a16="http://schemas.microsoft.com/office/drawing/2014/main" val="2917193386"/>
                    </a:ext>
                  </a:extLst>
                </a:gridCol>
                <a:gridCol w="2419689">
                  <a:extLst>
                    <a:ext uri="{9D8B030D-6E8A-4147-A177-3AD203B41FA5}">
                      <a16:colId xmlns:a16="http://schemas.microsoft.com/office/drawing/2014/main" val="4257492009"/>
                    </a:ext>
                  </a:extLst>
                </a:gridCol>
              </a:tblGrid>
              <a:tr h="206598">
                <a:tc gridSpan="2">
                  <a:txBody>
                    <a:bodyPr/>
                    <a:lstStyle/>
                    <a:p>
                      <a:pPr marL="0" marR="0" lvl="0" indent="0" algn="ctr" defTabSz="957706" rtl="0" eaLnBrk="1" fontAlgn="auto" latinLnBrk="0" hangingPunct="1">
                        <a:lnSpc>
                          <a:spcPct val="100000"/>
                        </a:lnSpc>
                        <a:spcBef>
                          <a:spcPts val="0"/>
                        </a:spcBef>
                        <a:spcAft>
                          <a:spcPts val="0"/>
                        </a:spcAft>
                        <a:buClrTx/>
                        <a:buSzTx/>
                        <a:buFontTx/>
                        <a:buNone/>
                        <a:tabLst/>
                        <a:defRPr/>
                      </a:pPr>
                      <a:r>
                        <a:rPr lang="en-US" sz="1400" b="1" i="0" dirty="0">
                          <a:solidFill>
                            <a:schemeClr val="bg1"/>
                          </a:solidFill>
                          <a:latin typeface="+mn-lt"/>
                        </a:rPr>
                        <a:t>Proposed fund disbursement</a:t>
                      </a:r>
                      <a:endParaRPr lang="en-US" sz="1400" i="0" dirty="0">
                        <a:solidFill>
                          <a:schemeClr val="bg1"/>
                        </a:solidFill>
                        <a:latin typeface="+mn-lt"/>
                      </a:endParaRPr>
                    </a:p>
                  </a:txBody>
                  <a:tcPr marL="91453" marR="91453" marT="45714" marB="4571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ysDash"/>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500" dirty="0"/>
                    </a:p>
                  </a:txBody>
                  <a:tcPr marL="91453" marR="91453" marT="45714" marB="4571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0000"/>
                  </a:ext>
                </a:extLst>
              </a:tr>
              <a:tr h="324667">
                <a:tc>
                  <a:txBody>
                    <a:bodyPr/>
                    <a:lstStyle/>
                    <a:p>
                      <a:pPr marL="0" marR="0" lvl="0" indent="0" algn="ctr"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400" b="1" i="0" kern="1200" baseline="0" dirty="0">
                          <a:solidFill>
                            <a:schemeClr val="bg1">
                              <a:lumMod val="65000"/>
                            </a:schemeClr>
                          </a:solidFill>
                          <a:latin typeface="+mn-lt"/>
                          <a:ea typeface="+mn-ea"/>
                          <a:cs typeface="+mn-cs"/>
                        </a:rPr>
                        <a:t>[Year]</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400" b="1" i="0" kern="1200" baseline="0" dirty="0">
                          <a:solidFill>
                            <a:schemeClr val="bg1">
                              <a:lumMod val="65000"/>
                            </a:schemeClr>
                          </a:solidFill>
                          <a:latin typeface="+mn-lt"/>
                          <a:ea typeface="+mn-ea"/>
                          <a:cs typeface="+mn-cs"/>
                        </a:rPr>
                        <a:t>[Year]</a:t>
                      </a:r>
                    </a:p>
                  </a:txBody>
                  <a:tcPr marL="45727" marR="91453" marT="45714" marB="45714"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ysDash"/>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667">
                <a:tc>
                  <a:txBody>
                    <a:bodyPr/>
                    <a:lstStyle/>
                    <a:p>
                      <a:pPr marL="0" marR="0" lvl="0" indent="0" algn="ctr"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a:ln>
                            <a:noFill/>
                          </a:ln>
                          <a:solidFill>
                            <a:schemeClr val="bg1">
                              <a:lumMod val="65000"/>
                            </a:schemeClr>
                          </a:solidFill>
                          <a:effectLst/>
                          <a:uLnTx/>
                          <a:uFillTx/>
                          <a:latin typeface="+mn-lt"/>
                          <a:ea typeface="+mn-ea"/>
                          <a:cs typeface="+mn-cs"/>
                        </a:rPr>
                        <a:t>[Amount in USD]</a:t>
                      </a:r>
                      <a:endParaRPr kumimoji="0" lang="en-IN" sz="1400" b="0" i="0" u="none" strike="noStrike" kern="1200" cap="none" spc="0" normalizeH="0" baseline="0" noProof="0" dirty="0">
                        <a:ln>
                          <a:noFill/>
                        </a:ln>
                        <a:solidFill>
                          <a:schemeClr val="bg1">
                            <a:lumMod val="65000"/>
                          </a:schemeClr>
                        </a:solidFill>
                        <a:effectLst/>
                        <a:uLnTx/>
                        <a:uFillTx/>
                        <a:latin typeface="+mn-lt"/>
                        <a:ea typeface="+mn-ea"/>
                        <a:cs typeface="+mn-cs"/>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bg1">
                              <a:lumMod val="65000"/>
                            </a:schemeClr>
                          </a:solidFill>
                          <a:effectLst/>
                          <a:uLnTx/>
                          <a:uFillTx/>
                          <a:latin typeface="+mn-lt"/>
                          <a:ea typeface="+mn-ea"/>
                          <a:cs typeface="+mn-cs"/>
                        </a:rPr>
                        <a:t>[Amount in USD]</a:t>
                      </a:r>
                      <a:endParaRPr kumimoji="0" lang="en-IN" sz="1400" b="0" i="0" u="none" strike="noStrike" kern="1200" cap="none" spc="0" normalizeH="0" baseline="0" noProof="0" dirty="0">
                        <a:ln>
                          <a:noFill/>
                        </a:ln>
                        <a:solidFill>
                          <a:schemeClr val="bg1">
                            <a:lumMod val="65000"/>
                          </a:schemeClr>
                        </a:solidFill>
                        <a:effectLst/>
                        <a:uLnTx/>
                        <a:uFillTx/>
                        <a:latin typeface="+mn-lt"/>
                        <a:ea typeface="+mn-ea"/>
                        <a:cs typeface="+mn-cs"/>
                      </a:endParaRPr>
                    </a:p>
                  </a:txBody>
                  <a:tcPr marL="45727" marR="91453" marT="45714" marB="45714"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5981578"/>
                  </a:ext>
                </a:extLst>
              </a:tr>
            </a:tbl>
          </a:graphicData>
        </a:graphic>
      </p:graphicFrame>
      <p:sp>
        <p:nvSpPr>
          <p:cNvPr id="10" name="Rectangle: Rounded Corners 9">
            <a:extLst>
              <a:ext uri="{FF2B5EF4-FFF2-40B4-BE49-F238E27FC236}">
                <a16:creationId xmlns:a16="http://schemas.microsoft.com/office/drawing/2014/main" id="{5081A610-C793-4452-8779-A8C0BDB5A1E0}"/>
              </a:ext>
            </a:extLst>
          </p:cNvPr>
          <p:cNvSpPr/>
          <p:nvPr/>
        </p:nvSpPr>
        <p:spPr>
          <a:xfrm>
            <a:off x="6135485" y="1390613"/>
            <a:ext cx="2974871" cy="32450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Assessment</a:t>
            </a:r>
            <a:endParaRPr lang="en-US" sz="1400" b="1" dirty="0">
              <a:solidFill>
                <a:schemeClr val="bg1"/>
              </a:solidFill>
            </a:endParaRPr>
          </a:p>
        </p:txBody>
      </p:sp>
      <p:graphicFrame>
        <p:nvGraphicFramePr>
          <p:cNvPr id="13" name="Table 12">
            <a:extLst>
              <a:ext uri="{FF2B5EF4-FFF2-40B4-BE49-F238E27FC236}">
                <a16:creationId xmlns:a16="http://schemas.microsoft.com/office/drawing/2014/main" id="{877D75BD-B922-4904-ADEB-074B71D46F36}"/>
              </a:ext>
            </a:extLst>
          </p:cNvPr>
          <p:cNvGraphicFramePr>
            <a:graphicFrameLocks noGrp="1"/>
          </p:cNvGraphicFramePr>
          <p:nvPr>
            <p:extLst>
              <p:ext uri="{D42A27DB-BD31-4B8C-83A1-F6EECF244321}">
                <p14:modId xmlns:p14="http://schemas.microsoft.com/office/powerpoint/2010/main" val="2685979912"/>
              </p:ext>
            </p:extLst>
          </p:nvPr>
        </p:nvGraphicFramePr>
        <p:xfrm>
          <a:off x="472440" y="1414956"/>
          <a:ext cx="4839377" cy="3493999"/>
        </p:xfrm>
        <a:graphic>
          <a:graphicData uri="http://schemas.openxmlformats.org/drawingml/2006/table">
            <a:tbl>
              <a:tblPr firstRow="1" bandRow="1">
                <a:tableStyleId>{5C22544A-7EE6-4342-B048-85BDC9FD1C3A}</a:tableStyleId>
              </a:tblPr>
              <a:tblGrid>
                <a:gridCol w="984508">
                  <a:extLst>
                    <a:ext uri="{9D8B030D-6E8A-4147-A177-3AD203B41FA5}">
                      <a16:colId xmlns:a16="http://schemas.microsoft.com/office/drawing/2014/main" val="20000"/>
                    </a:ext>
                  </a:extLst>
                </a:gridCol>
                <a:gridCol w="1115568">
                  <a:extLst>
                    <a:ext uri="{9D8B030D-6E8A-4147-A177-3AD203B41FA5}">
                      <a16:colId xmlns:a16="http://schemas.microsoft.com/office/drawing/2014/main" val="2917193386"/>
                    </a:ext>
                  </a:extLst>
                </a:gridCol>
                <a:gridCol w="2739301">
                  <a:extLst>
                    <a:ext uri="{9D8B030D-6E8A-4147-A177-3AD203B41FA5}">
                      <a16:colId xmlns:a16="http://schemas.microsoft.com/office/drawing/2014/main" val="4257492009"/>
                    </a:ext>
                  </a:extLst>
                </a:gridCol>
              </a:tblGrid>
              <a:tr h="363978">
                <a:tc>
                  <a:txBody>
                    <a:bodyPr/>
                    <a:lstStyle/>
                    <a:p>
                      <a:r>
                        <a:rPr lang="en-US" sz="1400" b="1" dirty="0">
                          <a:latin typeface="+mn-lt"/>
                        </a:rPr>
                        <a:t> </a:t>
                      </a:r>
                      <a:endParaRPr lang="en-US" sz="1400" b="1" baseline="30000" dirty="0">
                        <a:latin typeface="+mn-lt"/>
                      </a:endParaRPr>
                    </a:p>
                  </a:txBody>
                  <a:tcPr marL="91453" marR="91453" marT="45714" marB="45714"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400" baseline="0" dirty="0">
                          <a:latin typeface="+mn-lt"/>
                        </a:rPr>
                        <a:t>Investment need</a:t>
                      </a:r>
                      <a:endParaRPr lang="en-US" sz="1400" dirty="0">
                        <a:latin typeface="+mn-lt"/>
                      </a:endParaRPr>
                    </a:p>
                  </a:txBody>
                  <a:tcPr marL="91453" marR="91453" marT="45714" marB="4571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500" dirty="0"/>
                    </a:p>
                  </a:txBody>
                  <a:tcPr marL="91453" marR="91453" marT="45714" marB="4571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0000"/>
                  </a:ext>
                </a:extLst>
              </a:tr>
              <a:tr h="1285021">
                <a:tc rowSpan="2">
                  <a:txBody>
                    <a:bodyPr/>
                    <a:lstStyle/>
                    <a:p>
                      <a:pPr algn="l"/>
                      <a:r>
                        <a:rPr lang="en-US" sz="1400" b="1" dirty="0" err="1">
                          <a:solidFill>
                            <a:schemeClr val="bg1"/>
                          </a:solidFill>
                          <a:latin typeface="+mn-lt"/>
                        </a:rPr>
                        <a:t>CapEx</a:t>
                      </a:r>
                      <a:r>
                        <a:rPr lang="en-US" sz="1400" b="1" dirty="0">
                          <a:solidFill>
                            <a:schemeClr val="bg1"/>
                          </a:solidFill>
                          <a:latin typeface="+mn-lt"/>
                        </a:rPr>
                        <a:t>:</a:t>
                      </a:r>
                      <a:r>
                        <a:rPr lang="en-US" sz="1400" b="1" baseline="0" dirty="0">
                          <a:solidFill>
                            <a:schemeClr val="bg1"/>
                          </a:solidFill>
                          <a:latin typeface="+mn-lt"/>
                        </a:rPr>
                        <a:t> </a:t>
                      </a:r>
                      <a:endParaRPr lang="en-US" sz="1400" b="1" dirty="0">
                        <a:solidFill>
                          <a:schemeClr val="bg1"/>
                        </a:solidFill>
                        <a:latin typeface="+mn-lt"/>
                      </a:endParaRPr>
                    </a:p>
                  </a:txBody>
                  <a:tcPr marL="91453" marR="91453" marT="137160" marB="4571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kern="1200" baseline="0" dirty="0">
                          <a:solidFill>
                            <a:schemeClr val="bg1">
                              <a:lumMod val="65000"/>
                            </a:schemeClr>
                          </a:solidFill>
                          <a:latin typeface="+mn-lt"/>
                          <a:ea typeface="+mn-ea"/>
                          <a:cs typeface="+mn-cs"/>
                        </a:rPr>
                        <a:t>[Amount in USD]</a:t>
                      </a:r>
                      <a:endParaRPr lang="en-IN" sz="1400" kern="1200" baseline="0" dirty="0">
                        <a:solidFill>
                          <a:schemeClr val="bg1">
                            <a:lumMod val="65000"/>
                          </a:schemeClr>
                        </a:solidFill>
                        <a:latin typeface="+mn-lt"/>
                        <a:ea typeface="+mn-ea"/>
                        <a:cs typeface="+mn-cs"/>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577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a:solidFill>
                            <a:schemeClr val="bg1">
                              <a:lumMod val="65000"/>
                            </a:schemeClr>
                          </a:solidFill>
                          <a:latin typeface="+mn-lt"/>
                        </a:rPr>
                        <a:t>e.g. Construction and fitting of 6 new hubs over 5 years</a:t>
                      </a:r>
                    </a:p>
                  </a:txBody>
                  <a:tcPr marL="45727" marR="91453" marT="45714" marB="45714"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00912">
                <a:tc vMerge="1">
                  <a:txBody>
                    <a:bodyPr/>
                    <a:lstStyle/>
                    <a:p>
                      <a:pPr algn="l"/>
                      <a:endParaRPr lang="en-US" sz="1500" b="1" dirty="0">
                        <a:latin typeface="Segoe UI  "/>
                      </a:endParaRPr>
                    </a:p>
                  </a:txBody>
                  <a:tcPr marL="91453" marR="91453" marT="137160" marB="45714" anchor="ctr">
                    <a:lnL w="12700" cmpd="sng">
                      <a:noFill/>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kern="1200" baseline="0" dirty="0">
                          <a:solidFill>
                            <a:schemeClr val="bg1">
                              <a:lumMod val="65000"/>
                            </a:schemeClr>
                          </a:solidFill>
                          <a:latin typeface="+mn-lt"/>
                          <a:ea typeface="+mn-ea"/>
                          <a:cs typeface="+mn-cs"/>
                        </a:rPr>
                        <a:t>[Amount in USD]</a:t>
                      </a:r>
                      <a:endParaRPr lang="en-IN" sz="1400" kern="1200" baseline="0" dirty="0">
                        <a:solidFill>
                          <a:schemeClr val="bg1">
                            <a:lumMod val="65000"/>
                          </a:schemeClr>
                        </a:solidFill>
                        <a:latin typeface="+mn-lt"/>
                        <a:ea typeface="+mn-ea"/>
                        <a:cs typeface="+mn-cs"/>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577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dirty="0">
                          <a:solidFill>
                            <a:schemeClr val="bg1">
                              <a:lumMod val="65000"/>
                            </a:schemeClr>
                          </a:solidFill>
                          <a:latin typeface="+mn-lt"/>
                        </a:rPr>
                        <a:t>[Item 2]</a:t>
                      </a:r>
                    </a:p>
                  </a:txBody>
                  <a:tcPr marL="45727" marR="91453" marT="45714" marB="45714"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5981578"/>
                  </a:ext>
                </a:extLst>
              </a:tr>
              <a:tr h="1143960">
                <a:tc>
                  <a:txBody>
                    <a:bodyPr/>
                    <a:lstStyle/>
                    <a:p>
                      <a:pPr algn="l"/>
                      <a:r>
                        <a:rPr lang="en-US" sz="1400" b="1" dirty="0">
                          <a:solidFill>
                            <a:schemeClr val="bg1"/>
                          </a:solidFill>
                          <a:latin typeface="+mn-lt"/>
                        </a:rPr>
                        <a:t>Working capital</a:t>
                      </a:r>
                    </a:p>
                  </a:txBody>
                  <a:tcPr marL="91453" marR="91453" marT="45714" marB="4571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5770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kern="1200" baseline="0" dirty="0">
                          <a:solidFill>
                            <a:schemeClr val="bg1">
                              <a:lumMod val="65000"/>
                            </a:schemeClr>
                          </a:solidFill>
                          <a:latin typeface="+mn-lt"/>
                          <a:ea typeface="+mn-ea"/>
                          <a:cs typeface="+mn-cs"/>
                        </a:rPr>
                        <a:t>[Amount in USD]</a:t>
                      </a:r>
                      <a:endParaRPr lang="en-IN" sz="1400" kern="1200" baseline="0" dirty="0">
                        <a:solidFill>
                          <a:schemeClr val="bg1">
                            <a:lumMod val="65000"/>
                          </a:schemeClr>
                        </a:solidFill>
                        <a:latin typeface="+mn-lt"/>
                        <a:ea typeface="+mn-ea"/>
                        <a:cs typeface="+mn-cs"/>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a:buFont typeface="Arial" panose="020B0604020202020204" pitchFamily="34" charset="0"/>
                        <a:buChar char="•"/>
                      </a:pPr>
                      <a:r>
                        <a:rPr lang="en-US" sz="1400" i="1" dirty="0">
                          <a:solidFill>
                            <a:schemeClr val="bg1">
                              <a:lumMod val="65000"/>
                            </a:schemeClr>
                          </a:solidFill>
                          <a:latin typeface="+mn-lt"/>
                        </a:rPr>
                        <a:t>e.g. Working capital financing to accelerate scale in volumes</a:t>
                      </a:r>
                    </a:p>
                  </a:txBody>
                  <a:tcPr marL="45727" marR="91453" marT="45714" marB="45714"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7641953"/>
                  </a:ext>
                </a:extLst>
              </a:tr>
            </a:tbl>
          </a:graphicData>
        </a:graphic>
      </p:graphicFrame>
    </p:spTree>
    <p:extLst>
      <p:ext uri="{BB962C8B-B14F-4D97-AF65-F5344CB8AC3E}">
        <p14:creationId xmlns:p14="http://schemas.microsoft.com/office/powerpoint/2010/main" val="25148801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54AC9F2-F8CB-47B5-A87E-9BA0B9875A9B}"/>
              </a:ext>
            </a:extLst>
          </p:cNvPr>
          <p:cNvSpPr>
            <a:spLocks noGrp="1"/>
          </p:cNvSpPr>
          <p:nvPr>
            <p:ph type="body" sz="quarter" idx="11"/>
          </p:nvPr>
        </p:nvSpPr>
        <p:spPr/>
        <p:txBody>
          <a:bodyPr/>
          <a:lstStyle/>
          <a:p>
            <a:r>
              <a:rPr lang="en-GB" dirty="0"/>
              <a:t>Risk management</a:t>
            </a:r>
            <a:endParaRPr lang="en-US" dirty="0"/>
          </a:p>
        </p:txBody>
      </p:sp>
      <p:sp>
        <p:nvSpPr>
          <p:cNvPr id="11" name="Slide Number Placeholder 10">
            <a:extLst>
              <a:ext uri="{FF2B5EF4-FFF2-40B4-BE49-F238E27FC236}">
                <a16:creationId xmlns:a16="http://schemas.microsoft.com/office/drawing/2014/main" id="{4E854DCB-690E-457F-AAF6-CD24B56B5CA4}"/>
              </a:ext>
            </a:extLst>
          </p:cNvPr>
          <p:cNvSpPr>
            <a:spLocks noGrp="1"/>
          </p:cNvSpPr>
          <p:nvPr>
            <p:ph type="sldNum" sz="quarter" idx="4"/>
          </p:nvPr>
        </p:nvSpPr>
        <p:spPr/>
        <p:txBody>
          <a:bodyPr/>
          <a:lstStyle/>
          <a:p>
            <a:fld id="{152A6E9F-401A-4EA2-ABE4-0F2E90910348}" type="slidenum">
              <a:rPr lang="en-US" smtClean="0"/>
              <a:pPr/>
              <a:t>45</a:t>
            </a:fld>
            <a:endParaRPr lang="en-US" dirty="0"/>
          </a:p>
        </p:txBody>
      </p:sp>
      <p:sp>
        <p:nvSpPr>
          <p:cNvPr id="5" name="Rectangle 4">
            <a:extLst>
              <a:ext uri="{FF2B5EF4-FFF2-40B4-BE49-F238E27FC236}">
                <a16:creationId xmlns:a16="http://schemas.microsoft.com/office/drawing/2014/main" id="{78E23725-70F8-40E9-A8E8-22D8729AF46D}"/>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23512493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US" dirty="0"/>
              <a:t>Summarize key risks across the business, highlighting potential mitigation strategies</a:t>
            </a:r>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0"/>
            <a:ext cx="8961120" cy="3189158"/>
          </a:xfrm>
          <a:solidFill>
            <a:schemeClr val="bg1">
              <a:lumMod val="95000"/>
            </a:schemeClr>
          </a:solidFill>
          <a:ln>
            <a:solidFill>
              <a:srgbClr val="00B0F0"/>
            </a:solidFill>
          </a:ln>
        </p:spPr>
        <p:txBody>
          <a:bodyPr>
            <a:normAutofit/>
          </a:bodyPr>
          <a:lstStyle/>
          <a:p>
            <a:pPr marL="429768" lvl="1" indent="-219456">
              <a:lnSpc>
                <a:spcPct val="100000"/>
              </a:lnSpc>
              <a:spcBef>
                <a:spcPts val="600"/>
              </a:spcBef>
            </a:pPr>
            <a:endParaRPr lang="en-US" sz="1400" dirty="0"/>
          </a:p>
          <a:p>
            <a:pPr lvl="1">
              <a:lnSpc>
                <a:spcPct val="100000"/>
              </a:lnSpc>
              <a:spcBef>
                <a:spcPts val="600"/>
              </a:spcBef>
            </a:pPr>
            <a:r>
              <a:rPr lang="en-US" sz="1400" dirty="0"/>
              <a:t>Explore key risks to the company, management’s thinking around mitigation and other potential strategies that can be explored further, including:</a:t>
            </a:r>
          </a:p>
          <a:p>
            <a:pPr lvl="2">
              <a:lnSpc>
                <a:spcPct val="100000"/>
              </a:lnSpc>
              <a:spcBef>
                <a:spcPts val="600"/>
              </a:spcBef>
              <a:buFont typeface="Century Gothic" panose="020B0502020202020204" pitchFamily="34" charset="0"/>
              <a:buChar char="―"/>
            </a:pPr>
            <a:r>
              <a:rPr lang="en-US" sz="1400" dirty="0"/>
              <a:t>Risks associated with business model viability and market trends e.g. value proposition, customer segmentation, supplier dependence</a:t>
            </a:r>
          </a:p>
          <a:p>
            <a:pPr lvl="2">
              <a:lnSpc>
                <a:spcPct val="100000"/>
              </a:lnSpc>
              <a:spcBef>
                <a:spcPts val="600"/>
              </a:spcBef>
              <a:buFont typeface="Century Gothic" panose="020B0502020202020204" pitchFamily="34" charset="0"/>
              <a:buChar char="―"/>
            </a:pPr>
            <a:r>
              <a:rPr lang="en-US" sz="1400" dirty="0"/>
              <a:t>Risks associated with internal operations, management and legal requirements e.g. financial controls, skills gaps, shareholding covenants</a:t>
            </a:r>
          </a:p>
          <a:p>
            <a:pPr lvl="2">
              <a:lnSpc>
                <a:spcPct val="100000"/>
              </a:lnSpc>
              <a:spcBef>
                <a:spcPts val="600"/>
              </a:spcBef>
              <a:buFont typeface="Century Gothic" panose="020B0502020202020204" pitchFamily="34" charset="0"/>
              <a:buChar char="―"/>
            </a:pPr>
            <a:r>
              <a:rPr lang="en-US" sz="1400" dirty="0"/>
              <a:t>Risks associated with the industry and country of operation e.g. government involvement, terrorism, monopolization </a:t>
            </a:r>
          </a:p>
          <a:p>
            <a:pPr marL="429768" lvl="1" indent="-219456">
              <a:lnSpc>
                <a:spcPct val="100000"/>
              </a:lnSpc>
              <a:spcBef>
                <a:spcPts val="600"/>
              </a:spcBef>
            </a:pPr>
            <a:endParaRPr lang="en-US" sz="1400" dirty="0"/>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46</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custGeom>
            <a:avLst/>
            <a:gdLst>
              <a:gd name="connsiteX0" fmla="*/ 0 w 2026443"/>
              <a:gd name="connsiteY0" fmla="*/ 2382 h 269082"/>
              <a:gd name="connsiteX1" fmla="*/ 0 w 2026443"/>
              <a:gd name="connsiteY1" fmla="*/ 269082 h 269082"/>
              <a:gd name="connsiteX2" fmla="*/ 1883568 w 2026443"/>
              <a:gd name="connsiteY2" fmla="*/ 269082 h 269082"/>
              <a:gd name="connsiteX3" fmla="*/ 2026443 w 2026443"/>
              <a:gd name="connsiteY3" fmla="*/ 0 h 269082"/>
            </a:gdLst>
            <a:ahLst/>
            <a:cxnLst>
              <a:cxn ang="0">
                <a:pos x="connsiteX0" y="connsiteY0"/>
              </a:cxn>
              <a:cxn ang="0">
                <a:pos x="connsiteX1" y="connsiteY1"/>
              </a:cxn>
              <a:cxn ang="0">
                <a:pos x="connsiteX2" y="connsiteY2"/>
              </a:cxn>
              <a:cxn ang="0">
                <a:pos x="connsiteX3" y="connsiteY3"/>
              </a:cxn>
            </a:cxnLst>
            <a:rect l="l" t="t" r="r" b="b"/>
            <a:pathLst>
              <a:path w="2026443" h="269082">
                <a:moveTo>
                  <a:pt x="0" y="2382"/>
                </a:moveTo>
                <a:lnTo>
                  <a:pt x="0" y="269082"/>
                </a:lnTo>
                <a:lnTo>
                  <a:pt x="1883568" y="269082"/>
                </a:lnTo>
                <a:lnTo>
                  <a:pt x="2026443" y="0"/>
                </a:lnTo>
              </a:path>
            </a:pathLst>
          </a:cu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cs typeface="Segoe UI" panose="020B0502040204020203" pitchFamily="34" charset="0"/>
              </a:rPr>
              <a:t>Risk management</a:t>
            </a:r>
          </a:p>
        </p:txBody>
      </p:sp>
    </p:spTree>
    <p:extLst>
      <p:ext uri="{BB962C8B-B14F-4D97-AF65-F5344CB8AC3E}">
        <p14:creationId xmlns:p14="http://schemas.microsoft.com/office/powerpoint/2010/main" val="8977671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0B9C4D-1218-4080-9D18-4137CE8A2565}"/>
              </a:ext>
            </a:extLst>
          </p:cNvPr>
          <p:cNvSpPr>
            <a:spLocks noGrp="1"/>
          </p:cNvSpPr>
          <p:nvPr>
            <p:ph type="title"/>
          </p:nvPr>
        </p:nvSpPr>
        <p:spPr/>
        <p:txBody>
          <a:bodyPr/>
          <a:lstStyle/>
          <a:p>
            <a:r>
              <a:rPr lang="en-US" i="1" dirty="0">
                <a:solidFill>
                  <a:schemeClr val="bg1">
                    <a:lumMod val="65000"/>
                  </a:schemeClr>
                </a:solidFill>
              </a:rPr>
              <a:t>Sample slide layout: </a:t>
            </a:r>
            <a:r>
              <a:rPr lang="en-GB" dirty="0">
                <a:solidFill>
                  <a:schemeClr val="bg1">
                    <a:lumMod val="65000"/>
                  </a:schemeClr>
                </a:solidFill>
              </a:rPr>
              <a:t>[Assessment of key risks and mitigation strategy]</a:t>
            </a:r>
            <a:endParaRPr lang="en-US" dirty="0">
              <a:solidFill>
                <a:schemeClr val="bg1">
                  <a:lumMod val="65000"/>
                </a:schemeClr>
              </a:solidFill>
            </a:endParaRPr>
          </a:p>
        </p:txBody>
      </p:sp>
      <p:sp>
        <p:nvSpPr>
          <p:cNvPr id="5" name="Slide Number Placeholder 4">
            <a:extLst>
              <a:ext uri="{FF2B5EF4-FFF2-40B4-BE49-F238E27FC236}">
                <a16:creationId xmlns:a16="http://schemas.microsoft.com/office/drawing/2014/main" id="{34E30289-05E7-47FC-B54C-828A07105B84}"/>
              </a:ext>
            </a:extLst>
          </p:cNvPr>
          <p:cNvSpPr>
            <a:spLocks noGrp="1"/>
          </p:cNvSpPr>
          <p:nvPr>
            <p:ph type="sldNum" sz="quarter" idx="4"/>
          </p:nvPr>
        </p:nvSpPr>
        <p:spPr/>
        <p:txBody>
          <a:bodyPr/>
          <a:lstStyle/>
          <a:p>
            <a:fld id="{152A6E9F-401A-4EA2-ABE4-0F2E90910348}" type="slidenum">
              <a:rPr lang="en-US" smtClean="0"/>
              <a:pPr/>
              <a:t>47</a:t>
            </a:fld>
            <a:endParaRPr lang="en-US" dirty="0"/>
          </a:p>
        </p:txBody>
      </p:sp>
      <p:graphicFrame>
        <p:nvGraphicFramePr>
          <p:cNvPr id="6" name="Table 5">
            <a:extLst>
              <a:ext uri="{FF2B5EF4-FFF2-40B4-BE49-F238E27FC236}">
                <a16:creationId xmlns:a16="http://schemas.microsoft.com/office/drawing/2014/main" id="{FB7A661A-838A-41FA-8512-9B755D947902}"/>
              </a:ext>
            </a:extLst>
          </p:cNvPr>
          <p:cNvGraphicFramePr>
            <a:graphicFrameLocks noGrp="1"/>
          </p:cNvGraphicFramePr>
          <p:nvPr>
            <p:extLst>
              <p:ext uri="{D42A27DB-BD31-4B8C-83A1-F6EECF244321}">
                <p14:modId xmlns:p14="http://schemas.microsoft.com/office/powerpoint/2010/main" val="435534051"/>
              </p:ext>
            </p:extLst>
          </p:nvPr>
        </p:nvGraphicFramePr>
        <p:xfrm>
          <a:off x="472439" y="1385893"/>
          <a:ext cx="8961119" cy="4355276"/>
        </p:xfrm>
        <a:graphic>
          <a:graphicData uri="http://schemas.openxmlformats.org/drawingml/2006/table">
            <a:tbl>
              <a:tblPr firstRow="1" firstCol="1" bandRow="1"/>
              <a:tblGrid>
                <a:gridCol w="1464555">
                  <a:extLst>
                    <a:ext uri="{9D8B030D-6E8A-4147-A177-3AD203B41FA5}">
                      <a16:colId xmlns:a16="http://schemas.microsoft.com/office/drawing/2014/main" val="3851767984"/>
                    </a:ext>
                  </a:extLst>
                </a:gridCol>
                <a:gridCol w="3160831">
                  <a:extLst>
                    <a:ext uri="{9D8B030D-6E8A-4147-A177-3AD203B41FA5}">
                      <a16:colId xmlns:a16="http://schemas.microsoft.com/office/drawing/2014/main" val="1566674181"/>
                    </a:ext>
                  </a:extLst>
                </a:gridCol>
                <a:gridCol w="1134170">
                  <a:extLst>
                    <a:ext uri="{9D8B030D-6E8A-4147-A177-3AD203B41FA5}">
                      <a16:colId xmlns:a16="http://schemas.microsoft.com/office/drawing/2014/main" val="4137693592"/>
                    </a:ext>
                  </a:extLst>
                </a:gridCol>
                <a:gridCol w="3201563">
                  <a:extLst>
                    <a:ext uri="{9D8B030D-6E8A-4147-A177-3AD203B41FA5}">
                      <a16:colId xmlns:a16="http://schemas.microsoft.com/office/drawing/2014/main" val="3973401574"/>
                    </a:ext>
                  </a:extLst>
                </a:gridCol>
              </a:tblGrid>
              <a:tr h="273354">
                <a:tc>
                  <a:txBody>
                    <a:bodyPr/>
                    <a:lstStyle/>
                    <a:p>
                      <a:pPr marL="0" marR="0" algn="just">
                        <a:lnSpc>
                          <a:spcPct val="115000"/>
                        </a:lnSpc>
                        <a:spcBef>
                          <a:spcPts val="0"/>
                        </a:spcBef>
                        <a:spcAft>
                          <a:spcPts val="900"/>
                        </a:spcAft>
                      </a:pPr>
                      <a:r>
                        <a:rPr lang="en-US" sz="1400" b="1" dirty="0">
                          <a:solidFill>
                            <a:srgbClr val="FFFFFF"/>
                          </a:solidFill>
                          <a:effectLst/>
                          <a:latin typeface="+mn-lt"/>
                          <a:ea typeface="MS Mincho" panose="02020609040205080304" pitchFamily="49" charset="-128"/>
                          <a:cs typeface="Segoe UI" panose="020B0502040204020203" pitchFamily="34" charset="0"/>
                        </a:rPr>
                        <a:t>Risk</a:t>
                      </a: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just">
                        <a:lnSpc>
                          <a:spcPct val="115000"/>
                        </a:lnSpc>
                        <a:spcBef>
                          <a:spcPts val="0"/>
                        </a:spcBef>
                        <a:spcAft>
                          <a:spcPts val="900"/>
                        </a:spcAft>
                      </a:pPr>
                      <a:r>
                        <a:rPr lang="en-US" sz="1400" b="1" dirty="0">
                          <a:solidFill>
                            <a:srgbClr val="FFFFFF"/>
                          </a:solidFill>
                          <a:effectLst/>
                          <a:latin typeface="+mn-lt"/>
                          <a:ea typeface="MS Mincho" panose="02020609040205080304" pitchFamily="49" charset="-128"/>
                          <a:cs typeface="Segoe UI" panose="020B0502040204020203" pitchFamily="34" charset="0"/>
                        </a:rPr>
                        <a:t>Description of risk</a:t>
                      </a: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just">
                        <a:lnSpc>
                          <a:spcPct val="115000"/>
                        </a:lnSpc>
                        <a:spcBef>
                          <a:spcPts val="0"/>
                        </a:spcBef>
                        <a:spcAft>
                          <a:spcPts val="900"/>
                        </a:spcAft>
                      </a:pPr>
                      <a:r>
                        <a:rPr lang="en-US" sz="1400" b="1" dirty="0">
                          <a:solidFill>
                            <a:srgbClr val="FFFFFF"/>
                          </a:solidFill>
                          <a:effectLst/>
                          <a:latin typeface="+mn-lt"/>
                          <a:ea typeface="MS Mincho" panose="02020609040205080304" pitchFamily="49" charset="-128"/>
                          <a:cs typeface="Segoe UI" panose="020B0502040204020203" pitchFamily="34" charset="0"/>
                        </a:rPr>
                        <a:t>Risk level</a:t>
                      </a: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just">
                        <a:lnSpc>
                          <a:spcPct val="115000"/>
                        </a:lnSpc>
                        <a:spcBef>
                          <a:spcPts val="0"/>
                        </a:spcBef>
                        <a:spcAft>
                          <a:spcPts val="900"/>
                        </a:spcAft>
                      </a:pPr>
                      <a:r>
                        <a:rPr lang="en-US" sz="1400" b="1" dirty="0">
                          <a:solidFill>
                            <a:srgbClr val="FFFFFF"/>
                          </a:solidFill>
                          <a:effectLst/>
                          <a:latin typeface="+mn-lt"/>
                          <a:ea typeface="MS Mincho" panose="02020609040205080304" pitchFamily="49" charset="-128"/>
                          <a:cs typeface="Segoe UI" panose="020B0502040204020203" pitchFamily="34" charset="0"/>
                        </a:rPr>
                        <a:t>Mitigation strategies</a:t>
                      </a: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2632368166"/>
                  </a:ext>
                </a:extLst>
              </a:tr>
              <a:tr h="3500031">
                <a:tc>
                  <a:txBody>
                    <a:bodyPr/>
                    <a:lstStyle/>
                    <a:p>
                      <a:pPr marL="0" marR="0" algn="l">
                        <a:lnSpc>
                          <a:spcPct val="115000"/>
                        </a:lnSpc>
                        <a:spcBef>
                          <a:spcPts val="0"/>
                        </a:spcBef>
                        <a:spcAft>
                          <a:spcPts val="900"/>
                        </a:spcAft>
                      </a:pPr>
                      <a:r>
                        <a:rPr lang="en-US" sz="1400" i="1" dirty="0">
                          <a:solidFill>
                            <a:schemeClr val="bg1">
                              <a:lumMod val="65000"/>
                            </a:schemeClr>
                          </a:solidFill>
                          <a:effectLst/>
                          <a:latin typeface="+mn-lt"/>
                          <a:ea typeface="MS Mincho" panose="02020609040205080304" pitchFamily="49" charset="-128"/>
                          <a:cs typeface="Segoe UI" panose="020B0502040204020203" pitchFamily="34" charset="0"/>
                        </a:rPr>
                        <a:t>e.g. Working capital risk</a:t>
                      </a: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r>
                        <a:rPr lang="en-US" sz="1400" i="1" dirty="0">
                          <a:solidFill>
                            <a:schemeClr val="bg1">
                              <a:lumMod val="65000"/>
                            </a:schemeClr>
                          </a:solidFill>
                          <a:effectLst/>
                          <a:latin typeface="+mn-lt"/>
                          <a:ea typeface="MS Mincho" panose="02020609040205080304" pitchFamily="49" charset="-128"/>
                          <a:cs typeface="Segoe UI" panose="020B0502040204020203" pitchFamily="34" charset="0"/>
                        </a:rPr>
                        <a:t>Some of company X’s larger clients have been slow to pay, with receivable days often over 45. This means that with increasing scale, significantly more working capital finance will likely be required, else Company X will struggle to pay farmers on time and puts them at risk of side selling by farmers. </a:t>
                      </a: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r>
                        <a:rPr lang="en-US" sz="1400" i="1" dirty="0">
                          <a:solidFill>
                            <a:schemeClr val="bg1">
                              <a:lumMod val="65000"/>
                            </a:schemeClr>
                          </a:solidFill>
                          <a:effectLst/>
                          <a:latin typeface="+mn-lt"/>
                          <a:ea typeface="MS Mincho" panose="02020609040205080304" pitchFamily="49" charset="-128"/>
                          <a:cs typeface="Segoe UI" panose="020B0502040204020203" pitchFamily="34" charset="0"/>
                        </a:rPr>
                        <a:t>Company X needs to incentivize their customers to pa (Hy on time and create penalties for those who do not. They have put their larger debtors on payment plans to recover outstanding debt.</a:t>
                      </a: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p>
                      <a:pPr marL="0" marR="0" algn="just">
                        <a:lnSpc>
                          <a:spcPct val="115000"/>
                        </a:lnSpc>
                        <a:spcBef>
                          <a:spcPts val="0"/>
                        </a:spcBef>
                        <a:spcAft>
                          <a:spcPts val="900"/>
                        </a:spcAft>
                      </a:pPr>
                      <a:r>
                        <a:rPr lang="en-US" sz="1400" i="1" dirty="0">
                          <a:solidFill>
                            <a:schemeClr val="bg1">
                              <a:lumMod val="65000"/>
                            </a:schemeClr>
                          </a:solidFill>
                          <a:effectLst/>
                          <a:latin typeface="+mn-lt"/>
                          <a:ea typeface="MS Mincho" panose="02020609040205080304" pitchFamily="49" charset="-128"/>
                          <a:cs typeface="Segoe UI" panose="020B0502040204020203" pitchFamily="34" charset="0"/>
                        </a:rPr>
                        <a:t>In addition, Company X has started using invoice discounting services that come at a considerable cost. </a:t>
                      </a: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p>
                      <a:pPr marL="0" marR="0" algn="just">
                        <a:lnSpc>
                          <a:spcPct val="115000"/>
                        </a:lnSpc>
                        <a:spcBef>
                          <a:spcPts val="0"/>
                        </a:spcBef>
                        <a:spcAft>
                          <a:spcPts val="900"/>
                        </a:spcAft>
                      </a:pPr>
                      <a:r>
                        <a:rPr lang="en-US" sz="1400" i="1" dirty="0">
                          <a:solidFill>
                            <a:schemeClr val="bg1">
                              <a:lumMod val="65000"/>
                            </a:schemeClr>
                          </a:solidFill>
                          <a:effectLst/>
                          <a:latin typeface="+mn-lt"/>
                          <a:ea typeface="MS Mincho" panose="02020609040205080304" pitchFamily="49" charset="-128"/>
                          <a:cs typeface="Segoe UI" panose="020B0502040204020203" pitchFamily="34" charset="0"/>
                        </a:rPr>
                        <a:t>Additional working capital finance will be required in the course of scaling the business.</a:t>
                      </a:r>
                      <a:endParaRPr lang="en-US" sz="1400" dirty="0">
                        <a:solidFill>
                          <a:schemeClr val="bg1">
                            <a:lumMod val="65000"/>
                          </a:schemeClr>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0387757"/>
                  </a:ext>
                </a:extLst>
              </a:tr>
              <a:tr h="581891">
                <a:tc>
                  <a:txBody>
                    <a:bodyPr/>
                    <a:lstStyle/>
                    <a:p>
                      <a:pPr marL="0" marR="0" algn="l">
                        <a:lnSpc>
                          <a:spcPct val="115000"/>
                        </a:lnSpc>
                        <a:spcBef>
                          <a:spcPts val="0"/>
                        </a:spcBef>
                        <a:spcAft>
                          <a:spcPts val="900"/>
                        </a:spcAft>
                      </a:pPr>
                      <a:endParaRPr lang="en-US" sz="140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endParaRPr lang="en-US" sz="140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900"/>
                        </a:spcAft>
                      </a:pPr>
                      <a:endParaRPr lang="en-US" sz="1400" dirty="0">
                        <a:solidFill>
                          <a:srgbClr val="4D4D4D"/>
                        </a:solidFill>
                        <a:effectLst/>
                        <a:latin typeface="+mn-lt"/>
                        <a:ea typeface="MS Mincho" panose="02020609040205080304" pitchFamily="49" charset="-128"/>
                        <a:cs typeface="Segoe UI" panose="020B0502040204020203"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1208818"/>
                  </a:ext>
                </a:extLst>
              </a:tr>
            </a:tbl>
          </a:graphicData>
        </a:graphic>
      </p:graphicFrame>
      <p:sp>
        <p:nvSpPr>
          <p:cNvPr id="7" name="TextBox 6">
            <a:extLst>
              <a:ext uri="{FF2B5EF4-FFF2-40B4-BE49-F238E27FC236}">
                <a16:creationId xmlns:a16="http://schemas.microsoft.com/office/drawing/2014/main" id="{CE8C97A3-917D-4652-9A9F-3A615EB3B797}"/>
              </a:ext>
            </a:extLst>
          </p:cNvPr>
          <p:cNvSpPr txBox="1"/>
          <p:nvPr/>
        </p:nvSpPr>
        <p:spPr>
          <a:xfrm>
            <a:off x="2158823" y="6137218"/>
            <a:ext cx="1420075" cy="307777"/>
          </a:xfrm>
          <a:prstGeom prst="rect">
            <a:avLst/>
          </a:prstGeom>
          <a:noFill/>
        </p:spPr>
        <p:txBody>
          <a:bodyPr wrap="square" rtlCol="0">
            <a:spAutoFit/>
          </a:bodyPr>
          <a:lstStyle/>
          <a:p>
            <a:pPr>
              <a:spcBef>
                <a:spcPts val="400"/>
              </a:spcBef>
            </a:pPr>
            <a:r>
              <a:rPr lang="en-US" sz="1400" dirty="0">
                <a:solidFill>
                  <a:srgbClr val="5F5F5F"/>
                </a:solidFill>
                <a:latin typeface="+mj-lt"/>
              </a:rPr>
              <a:t>Medium</a:t>
            </a:r>
            <a:endParaRPr lang="en-US" sz="1400" dirty="0">
              <a:latin typeface="+mj-lt"/>
            </a:endParaRPr>
          </a:p>
        </p:txBody>
      </p:sp>
      <p:sp>
        <p:nvSpPr>
          <p:cNvPr id="8" name="TextBox 7">
            <a:extLst>
              <a:ext uri="{FF2B5EF4-FFF2-40B4-BE49-F238E27FC236}">
                <a16:creationId xmlns:a16="http://schemas.microsoft.com/office/drawing/2014/main" id="{69185189-A3B8-4B20-AFCE-B349B1A99AF6}"/>
              </a:ext>
            </a:extLst>
          </p:cNvPr>
          <p:cNvSpPr txBox="1"/>
          <p:nvPr/>
        </p:nvSpPr>
        <p:spPr>
          <a:xfrm>
            <a:off x="893299" y="6132045"/>
            <a:ext cx="1420075" cy="307777"/>
          </a:xfrm>
          <a:prstGeom prst="rect">
            <a:avLst/>
          </a:prstGeom>
          <a:noFill/>
        </p:spPr>
        <p:txBody>
          <a:bodyPr wrap="square" rtlCol="0">
            <a:spAutoFit/>
          </a:bodyPr>
          <a:lstStyle/>
          <a:p>
            <a:pPr>
              <a:spcBef>
                <a:spcPts val="400"/>
              </a:spcBef>
            </a:pPr>
            <a:r>
              <a:rPr lang="en-US" sz="1400" dirty="0">
                <a:solidFill>
                  <a:srgbClr val="5F5F5F"/>
                </a:solidFill>
                <a:latin typeface="+mj-lt"/>
              </a:rPr>
              <a:t>High</a:t>
            </a:r>
            <a:endParaRPr lang="en-US" sz="1400" dirty="0">
              <a:latin typeface="+mj-lt"/>
            </a:endParaRPr>
          </a:p>
        </p:txBody>
      </p:sp>
      <p:sp>
        <p:nvSpPr>
          <p:cNvPr id="9" name="TextBox 8">
            <a:extLst>
              <a:ext uri="{FF2B5EF4-FFF2-40B4-BE49-F238E27FC236}">
                <a16:creationId xmlns:a16="http://schemas.microsoft.com/office/drawing/2014/main" id="{9E492511-E95C-4A90-B352-B8E536C475B7}"/>
              </a:ext>
            </a:extLst>
          </p:cNvPr>
          <p:cNvSpPr txBox="1"/>
          <p:nvPr/>
        </p:nvSpPr>
        <p:spPr>
          <a:xfrm>
            <a:off x="412750" y="5802426"/>
            <a:ext cx="622711" cy="323165"/>
          </a:xfrm>
          <a:prstGeom prst="rect">
            <a:avLst/>
          </a:prstGeom>
          <a:noFill/>
        </p:spPr>
        <p:txBody>
          <a:bodyPr wrap="square" rtlCol="0">
            <a:spAutoFit/>
          </a:bodyPr>
          <a:lstStyle/>
          <a:p>
            <a:pPr>
              <a:spcBef>
                <a:spcPts val="400"/>
              </a:spcBef>
            </a:pPr>
            <a:r>
              <a:rPr lang="en-US" sz="1500" b="1" dirty="0">
                <a:solidFill>
                  <a:schemeClr val="accent6"/>
                </a:solidFill>
                <a:latin typeface="+mj-lt"/>
              </a:rPr>
              <a:t>Key</a:t>
            </a:r>
          </a:p>
        </p:txBody>
      </p:sp>
      <p:grpSp>
        <p:nvGrpSpPr>
          <p:cNvPr id="15" name="Group 14">
            <a:extLst>
              <a:ext uri="{FF2B5EF4-FFF2-40B4-BE49-F238E27FC236}">
                <a16:creationId xmlns:a16="http://schemas.microsoft.com/office/drawing/2014/main" id="{E5EF41F7-6517-474B-96CF-007AA61AAAA9}"/>
              </a:ext>
            </a:extLst>
          </p:cNvPr>
          <p:cNvGrpSpPr/>
          <p:nvPr/>
        </p:nvGrpSpPr>
        <p:grpSpPr>
          <a:xfrm>
            <a:off x="472440" y="6158907"/>
            <a:ext cx="371264" cy="300287"/>
            <a:chOff x="989288" y="1485273"/>
            <a:chExt cx="439500" cy="355479"/>
          </a:xfrm>
        </p:grpSpPr>
        <p:sp>
          <p:nvSpPr>
            <p:cNvPr id="16" name="Isosceles Triangle 15">
              <a:extLst>
                <a:ext uri="{FF2B5EF4-FFF2-40B4-BE49-F238E27FC236}">
                  <a16:creationId xmlns:a16="http://schemas.microsoft.com/office/drawing/2014/main" id="{2E69C4AF-1067-408D-9AA8-CC3D0392D9EA}"/>
                </a:ext>
              </a:extLst>
            </p:cNvPr>
            <p:cNvSpPr/>
            <p:nvPr/>
          </p:nvSpPr>
          <p:spPr>
            <a:xfrm>
              <a:off x="989288" y="1485273"/>
              <a:ext cx="439500" cy="355479"/>
            </a:xfrm>
            <a:prstGeom prst="triangl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nvGrpSpPr>
            <p:cNvPr id="17" name="Group 16">
              <a:extLst>
                <a:ext uri="{FF2B5EF4-FFF2-40B4-BE49-F238E27FC236}">
                  <a16:creationId xmlns:a16="http://schemas.microsoft.com/office/drawing/2014/main" id="{E2BF71B5-E1E4-470B-839B-B7D9D241AEB5}"/>
                </a:ext>
              </a:extLst>
            </p:cNvPr>
            <p:cNvGrpSpPr/>
            <p:nvPr/>
          </p:nvGrpSpPr>
          <p:grpSpPr>
            <a:xfrm>
              <a:off x="1169752" y="1596872"/>
              <a:ext cx="78576" cy="222427"/>
              <a:chOff x="-1588715" y="4078982"/>
              <a:chExt cx="298395" cy="698072"/>
            </a:xfrm>
            <a:solidFill>
              <a:srgbClr val="FF0000"/>
            </a:solidFill>
          </p:grpSpPr>
          <p:sp>
            <p:nvSpPr>
              <p:cNvPr id="18" name="Oval 9">
                <a:extLst>
                  <a:ext uri="{FF2B5EF4-FFF2-40B4-BE49-F238E27FC236}">
                    <a16:creationId xmlns:a16="http://schemas.microsoft.com/office/drawing/2014/main" id="{E269F285-E03D-430B-A0B6-ACB3E2730B9A}"/>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19" name="Oval 18">
                <a:extLst>
                  <a:ext uri="{FF2B5EF4-FFF2-40B4-BE49-F238E27FC236}">
                    <a16:creationId xmlns:a16="http://schemas.microsoft.com/office/drawing/2014/main" id="{D6D38010-2FD7-47FE-8480-81370D41C647}"/>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grpSp>
      <p:grpSp>
        <p:nvGrpSpPr>
          <p:cNvPr id="20" name="Group 19">
            <a:extLst>
              <a:ext uri="{FF2B5EF4-FFF2-40B4-BE49-F238E27FC236}">
                <a16:creationId xmlns:a16="http://schemas.microsoft.com/office/drawing/2014/main" id="{4C255A56-5AFF-48DC-A6C2-2E81DFB815C2}"/>
              </a:ext>
            </a:extLst>
          </p:cNvPr>
          <p:cNvGrpSpPr/>
          <p:nvPr/>
        </p:nvGrpSpPr>
        <p:grpSpPr>
          <a:xfrm>
            <a:off x="5427945" y="1954138"/>
            <a:ext cx="371264" cy="300287"/>
            <a:chOff x="989288" y="1485273"/>
            <a:chExt cx="439500" cy="355479"/>
          </a:xfrm>
        </p:grpSpPr>
        <p:sp>
          <p:nvSpPr>
            <p:cNvPr id="21" name="Isosceles Triangle 20">
              <a:extLst>
                <a:ext uri="{FF2B5EF4-FFF2-40B4-BE49-F238E27FC236}">
                  <a16:creationId xmlns:a16="http://schemas.microsoft.com/office/drawing/2014/main" id="{4B8466B5-AF04-4C16-9B61-B8AE0DB15692}"/>
                </a:ext>
              </a:extLst>
            </p:cNvPr>
            <p:cNvSpPr/>
            <p:nvPr/>
          </p:nvSpPr>
          <p:spPr>
            <a:xfrm>
              <a:off x="989288" y="1485273"/>
              <a:ext cx="439500" cy="355479"/>
            </a:xfrm>
            <a:prstGeom prst="triangl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nvGrpSpPr>
            <p:cNvPr id="22" name="Group 21">
              <a:extLst>
                <a:ext uri="{FF2B5EF4-FFF2-40B4-BE49-F238E27FC236}">
                  <a16:creationId xmlns:a16="http://schemas.microsoft.com/office/drawing/2014/main" id="{EF6F8FC1-0B2D-472D-A56D-CACCD819BED1}"/>
                </a:ext>
              </a:extLst>
            </p:cNvPr>
            <p:cNvGrpSpPr/>
            <p:nvPr/>
          </p:nvGrpSpPr>
          <p:grpSpPr>
            <a:xfrm>
              <a:off x="1169752" y="1596872"/>
              <a:ext cx="78576" cy="222427"/>
              <a:chOff x="-1588715" y="4078982"/>
              <a:chExt cx="298395" cy="698072"/>
            </a:xfrm>
            <a:solidFill>
              <a:srgbClr val="FF0000"/>
            </a:solidFill>
          </p:grpSpPr>
          <p:sp>
            <p:nvSpPr>
              <p:cNvPr id="23" name="Oval 9">
                <a:extLst>
                  <a:ext uri="{FF2B5EF4-FFF2-40B4-BE49-F238E27FC236}">
                    <a16:creationId xmlns:a16="http://schemas.microsoft.com/office/drawing/2014/main" id="{33816647-A69E-4718-B659-581C293C7FD1}"/>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24" name="Oval 23">
                <a:extLst>
                  <a:ext uri="{FF2B5EF4-FFF2-40B4-BE49-F238E27FC236}">
                    <a16:creationId xmlns:a16="http://schemas.microsoft.com/office/drawing/2014/main" id="{9EE41A27-EE67-4284-8E2D-DB9D4F4DC084}"/>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grpSp>
      <p:sp>
        <p:nvSpPr>
          <p:cNvPr id="25" name="TextBox 24">
            <a:extLst>
              <a:ext uri="{FF2B5EF4-FFF2-40B4-BE49-F238E27FC236}">
                <a16:creationId xmlns:a16="http://schemas.microsoft.com/office/drawing/2014/main" id="{1F890DAF-4B8D-4A53-8002-4CD62EAD525E}"/>
              </a:ext>
            </a:extLst>
          </p:cNvPr>
          <p:cNvSpPr txBox="1"/>
          <p:nvPr/>
        </p:nvSpPr>
        <p:spPr>
          <a:xfrm>
            <a:off x="3578898" y="6126674"/>
            <a:ext cx="1420075" cy="307777"/>
          </a:xfrm>
          <a:prstGeom prst="rect">
            <a:avLst/>
          </a:prstGeom>
          <a:noFill/>
        </p:spPr>
        <p:txBody>
          <a:bodyPr wrap="square" rtlCol="0">
            <a:spAutoFit/>
          </a:bodyPr>
          <a:lstStyle/>
          <a:p>
            <a:pPr>
              <a:spcBef>
                <a:spcPts val="400"/>
              </a:spcBef>
            </a:pPr>
            <a:r>
              <a:rPr lang="en-US" sz="1400" dirty="0">
                <a:solidFill>
                  <a:srgbClr val="5F5F5F"/>
                </a:solidFill>
                <a:latin typeface="+mj-lt"/>
              </a:rPr>
              <a:t>Low</a:t>
            </a:r>
            <a:endParaRPr lang="en-US" sz="1400" dirty="0">
              <a:latin typeface="+mj-lt"/>
            </a:endParaRPr>
          </a:p>
        </p:txBody>
      </p:sp>
      <p:grpSp>
        <p:nvGrpSpPr>
          <p:cNvPr id="26" name="Group 25">
            <a:extLst>
              <a:ext uri="{FF2B5EF4-FFF2-40B4-BE49-F238E27FC236}">
                <a16:creationId xmlns:a16="http://schemas.microsoft.com/office/drawing/2014/main" id="{0FD120A0-321D-4D0D-80DF-8EC2F34842B2}"/>
              </a:ext>
            </a:extLst>
          </p:cNvPr>
          <p:cNvGrpSpPr/>
          <p:nvPr/>
        </p:nvGrpSpPr>
        <p:grpSpPr>
          <a:xfrm>
            <a:off x="3105142" y="6144708"/>
            <a:ext cx="371264" cy="300287"/>
            <a:chOff x="989288" y="1485273"/>
            <a:chExt cx="439500" cy="355479"/>
          </a:xfrm>
        </p:grpSpPr>
        <p:sp>
          <p:nvSpPr>
            <p:cNvPr id="27" name="Isosceles Triangle 26">
              <a:extLst>
                <a:ext uri="{FF2B5EF4-FFF2-40B4-BE49-F238E27FC236}">
                  <a16:creationId xmlns:a16="http://schemas.microsoft.com/office/drawing/2014/main" id="{08345A99-4F7B-4B84-8008-7F899CA9A8C3}"/>
                </a:ext>
              </a:extLst>
            </p:cNvPr>
            <p:cNvSpPr/>
            <p:nvPr/>
          </p:nvSpPr>
          <p:spPr>
            <a:xfrm>
              <a:off x="989288" y="1485273"/>
              <a:ext cx="439500" cy="355479"/>
            </a:xfrm>
            <a:prstGeom prst="triangl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nvGrpSpPr>
            <p:cNvPr id="28" name="Group 27">
              <a:extLst>
                <a:ext uri="{FF2B5EF4-FFF2-40B4-BE49-F238E27FC236}">
                  <a16:creationId xmlns:a16="http://schemas.microsoft.com/office/drawing/2014/main" id="{A1AC34C1-ADDA-4479-82D3-2CE573C1DD9F}"/>
                </a:ext>
              </a:extLst>
            </p:cNvPr>
            <p:cNvGrpSpPr/>
            <p:nvPr/>
          </p:nvGrpSpPr>
          <p:grpSpPr>
            <a:xfrm>
              <a:off x="1169752" y="1596872"/>
              <a:ext cx="78576" cy="222427"/>
              <a:chOff x="-1588715" y="4078982"/>
              <a:chExt cx="298395" cy="698072"/>
            </a:xfrm>
            <a:solidFill>
              <a:srgbClr val="FF0000"/>
            </a:solidFill>
          </p:grpSpPr>
          <p:sp>
            <p:nvSpPr>
              <p:cNvPr id="29" name="Oval 9">
                <a:extLst>
                  <a:ext uri="{FF2B5EF4-FFF2-40B4-BE49-F238E27FC236}">
                    <a16:creationId xmlns:a16="http://schemas.microsoft.com/office/drawing/2014/main" id="{4EF5FD99-CA08-4DAE-A0C3-1DAFCF682BDB}"/>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30" name="Oval 29">
                <a:extLst>
                  <a:ext uri="{FF2B5EF4-FFF2-40B4-BE49-F238E27FC236}">
                    <a16:creationId xmlns:a16="http://schemas.microsoft.com/office/drawing/2014/main" id="{22375B42-5448-41FD-BC37-915163AB6043}"/>
                  </a:ext>
                </a:extLst>
              </p:cNvPr>
              <p:cNvSpPr/>
              <p:nvPr/>
            </p:nvSpPr>
            <p:spPr>
              <a:xfrm>
                <a:off x="-1514117" y="4614494"/>
                <a:ext cx="149198" cy="162560"/>
              </a:xfrm>
              <a:prstGeom prst="ellipse">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grpSp>
      <p:grpSp>
        <p:nvGrpSpPr>
          <p:cNvPr id="47" name="Group 46">
            <a:extLst>
              <a:ext uri="{FF2B5EF4-FFF2-40B4-BE49-F238E27FC236}">
                <a16:creationId xmlns:a16="http://schemas.microsoft.com/office/drawing/2014/main" id="{ACB318AA-AAA7-4FE8-BC6A-556E83969016}"/>
              </a:ext>
            </a:extLst>
          </p:cNvPr>
          <p:cNvGrpSpPr/>
          <p:nvPr/>
        </p:nvGrpSpPr>
        <p:grpSpPr>
          <a:xfrm>
            <a:off x="1635472" y="6174779"/>
            <a:ext cx="371264" cy="300287"/>
            <a:chOff x="989288" y="1485273"/>
            <a:chExt cx="439500" cy="355479"/>
          </a:xfrm>
        </p:grpSpPr>
        <p:sp>
          <p:nvSpPr>
            <p:cNvPr id="48" name="Isosceles Triangle 47">
              <a:extLst>
                <a:ext uri="{FF2B5EF4-FFF2-40B4-BE49-F238E27FC236}">
                  <a16:creationId xmlns:a16="http://schemas.microsoft.com/office/drawing/2014/main" id="{2324D5A6-871A-4948-ABDC-35D0B3112055}"/>
                </a:ext>
              </a:extLst>
            </p:cNvPr>
            <p:cNvSpPr/>
            <p:nvPr/>
          </p:nvSpPr>
          <p:spPr>
            <a:xfrm>
              <a:off x="989288" y="1485273"/>
              <a:ext cx="439500" cy="355479"/>
            </a:xfrm>
            <a:prstGeom prst="triangl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nvGrpSpPr>
            <p:cNvPr id="49" name="Group 48">
              <a:extLst>
                <a:ext uri="{FF2B5EF4-FFF2-40B4-BE49-F238E27FC236}">
                  <a16:creationId xmlns:a16="http://schemas.microsoft.com/office/drawing/2014/main" id="{C886C9EB-6462-43AE-A0C4-79B595569246}"/>
                </a:ext>
              </a:extLst>
            </p:cNvPr>
            <p:cNvGrpSpPr/>
            <p:nvPr/>
          </p:nvGrpSpPr>
          <p:grpSpPr>
            <a:xfrm>
              <a:off x="1169752" y="1596872"/>
              <a:ext cx="78576" cy="222427"/>
              <a:chOff x="-1588715" y="4078982"/>
              <a:chExt cx="298395" cy="698072"/>
            </a:xfrm>
            <a:solidFill>
              <a:srgbClr val="FF0000"/>
            </a:solidFill>
          </p:grpSpPr>
          <p:sp>
            <p:nvSpPr>
              <p:cNvPr id="50" name="Oval 9">
                <a:extLst>
                  <a:ext uri="{FF2B5EF4-FFF2-40B4-BE49-F238E27FC236}">
                    <a16:creationId xmlns:a16="http://schemas.microsoft.com/office/drawing/2014/main" id="{92037679-98B3-405C-B951-D5B7A93C88C3}"/>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sp>
            <p:nvSpPr>
              <p:cNvPr id="51" name="Oval 50">
                <a:extLst>
                  <a:ext uri="{FF2B5EF4-FFF2-40B4-BE49-F238E27FC236}">
                    <a16:creationId xmlns:a16="http://schemas.microsoft.com/office/drawing/2014/main" id="{FFD9EFA9-9026-4F41-810B-5F15167889C3}"/>
                  </a:ext>
                </a:extLst>
              </p:cNvPr>
              <p:cNvSpPr/>
              <p:nvPr/>
            </p:nvSpPr>
            <p:spPr>
              <a:xfrm>
                <a:off x="-1514117" y="4614494"/>
                <a:ext cx="149198" cy="162560"/>
              </a:xfrm>
              <a:prstGeom prst="ellipse">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grpSp>
    </p:spTree>
    <p:extLst>
      <p:ext uri="{BB962C8B-B14F-4D97-AF65-F5344CB8AC3E}">
        <p14:creationId xmlns:p14="http://schemas.microsoft.com/office/powerpoint/2010/main" val="2763499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87813B7-A892-49C4-BE0F-E1FE370B52FF}"/>
              </a:ext>
            </a:extLst>
          </p:cNvPr>
          <p:cNvSpPr>
            <a:spLocks noGrp="1"/>
          </p:cNvSpPr>
          <p:nvPr>
            <p:ph type="body" sz="quarter" idx="11"/>
          </p:nvPr>
        </p:nvSpPr>
        <p:spPr/>
        <p:txBody>
          <a:bodyPr/>
          <a:lstStyle/>
          <a:p>
            <a:pPr marL="0" indent="0">
              <a:buNone/>
            </a:pPr>
            <a:r>
              <a:rPr lang="en-GB" dirty="0"/>
              <a:t>Due diligence scope</a:t>
            </a:r>
            <a:endParaRPr lang="en-US" dirty="0"/>
          </a:p>
        </p:txBody>
      </p:sp>
      <p:sp>
        <p:nvSpPr>
          <p:cNvPr id="5" name="Slide Number Placeholder 4">
            <a:extLst>
              <a:ext uri="{FF2B5EF4-FFF2-40B4-BE49-F238E27FC236}">
                <a16:creationId xmlns:a16="http://schemas.microsoft.com/office/drawing/2014/main" id="{EB743650-B1DF-4A60-B6D3-E1CF0C09FC33}"/>
              </a:ext>
            </a:extLst>
          </p:cNvPr>
          <p:cNvSpPr>
            <a:spLocks noGrp="1"/>
          </p:cNvSpPr>
          <p:nvPr>
            <p:ph type="sldNum" sz="quarter" idx="4"/>
          </p:nvPr>
        </p:nvSpPr>
        <p:spPr/>
        <p:txBody>
          <a:bodyPr/>
          <a:lstStyle/>
          <a:p>
            <a:fld id="{152A6E9F-401A-4EA2-ABE4-0F2E90910348}" type="slidenum">
              <a:rPr lang="en-US" smtClean="0"/>
              <a:pPr/>
              <a:t>4</a:t>
            </a:fld>
            <a:endParaRPr lang="en-US" dirty="0"/>
          </a:p>
        </p:txBody>
      </p:sp>
      <p:sp>
        <p:nvSpPr>
          <p:cNvPr id="7" name="Rectangle 6">
            <a:extLst>
              <a:ext uri="{FF2B5EF4-FFF2-40B4-BE49-F238E27FC236}">
                <a16:creationId xmlns:a16="http://schemas.microsoft.com/office/drawing/2014/main" id="{711117DF-37FE-4286-AB2B-C874B543DCCB}"/>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1348036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333FCE6E-A25F-4A83-A195-C9ECFC0B39A7}"/>
              </a:ext>
            </a:extLst>
          </p:cNvPr>
          <p:cNvSpPr>
            <a:spLocks noGrp="1"/>
          </p:cNvSpPr>
          <p:nvPr>
            <p:ph type="body" sz="quarter" idx="19"/>
          </p:nvPr>
        </p:nvSpPr>
        <p:spPr/>
        <p:txBody>
          <a:bodyPr/>
          <a:lstStyle/>
          <a:p>
            <a:endParaRPr lang="en-US" dirty="0"/>
          </a:p>
        </p:txBody>
      </p:sp>
      <p:sp>
        <p:nvSpPr>
          <p:cNvPr id="3" name="Title 2"/>
          <p:cNvSpPr>
            <a:spLocks noGrp="1"/>
          </p:cNvSpPr>
          <p:nvPr>
            <p:ph type="title"/>
          </p:nvPr>
        </p:nvSpPr>
        <p:spPr/>
        <p:txBody>
          <a:bodyPr/>
          <a:lstStyle/>
          <a:p>
            <a:r>
              <a:rPr lang="en-GB" dirty="0">
                <a:solidFill>
                  <a:schemeClr val="tx1">
                    <a:lumMod val="50000"/>
                  </a:schemeClr>
                </a:solidFill>
              </a:rPr>
              <a:t>Overview of due diligence scope and disclaimers</a:t>
            </a:r>
            <a:endParaRPr lang="en-US" dirty="0">
              <a:solidFill>
                <a:schemeClr val="tx1">
                  <a:lumMod val="50000"/>
                </a:schemeClr>
              </a:solidFill>
            </a:endParaRPr>
          </a:p>
        </p:txBody>
      </p:sp>
      <p:sp>
        <p:nvSpPr>
          <p:cNvPr id="15" name="Text Placeholder 14">
            <a:extLst>
              <a:ext uri="{FF2B5EF4-FFF2-40B4-BE49-F238E27FC236}">
                <a16:creationId xmlns:a16="http://schemas.microsoft.com/office/drawing/2014/main" id="{FDAE8312-20C1-4338-866D-5A9644AB2858}"/>
              </a:ext>
            </a:extLst>
          </p:cNvPr>
          <p:cNvSpPr>
            <a:spLocks noGrp="1"/>
          </p:cNvSpPr>
          <p:nvPr>
            <p:ph type="body" idx="1"/>
          </p:nvPr>
        </p:nvSpPr>
        <p:spPr/>
        <p:txBody>
          <a:bodyPr>
            <a:normAutofit/>
          </a:bodyPr>
          <a:lstStyle/>
          <a:p>
            <a:pPr marL="182880" lvl="0" indent="-182880">
              <a:lnSpc>
                <a:spcPct val="90000"/>
              </a:lnSpc>
              <a:spcBef>
                <a:spcPts val="600"/>
              </a:spcBef>
              <a:buFont typeface="Arial" panose="020B0604020202020204" pitchFamily="34" charset="0"/>
              <a:buChar char="•"/>
            </a:pPr>
            <a:r>
              <a:rPr lang="en-GB" sz="1500" b="1" dirty="0">
                <a:solidFill>
                  <a:schemeClr val="tx1">
                    <a:lumMod val="50000"/>
                  </a:schemeClr>
                </a:solidFill>
              </a:rPr>
              <a:t>Purpose</a:t>
            </a:r>
            <a:r>
              <a:rPr lang="en-GB" sz="1500" b="1" dirty="0"/>
              <a:t> </a:t>
            </a:r>
            <a:r>
              <a:rPr lang="en-GB" sz="1500" b="1" dirty="0">
                <a:solidFill>
                  <a:schemeClr val="tx1">
                    <a:lumMod val="50000"/>
                  </a:schemeClr>
                </a:solidFill>
              </a:rPr>
              <a:t>of report: </a:t>
            </a:r>
            <a:r>
              <a:rPr lang="en-GB" sz="1500" b="0" dirty="0">
                <a:solidFill>
                  <a:schemeClr val="bg1">
                    <a:lumMod val="65000"/>
                  </a:schemeClr>
                </a:solidFill>
              </a:rPr>
              <a:t>[disclaimer on the target audience of the report, and any liabilities for which the author is not responsible for e.g. sharing with unauthorized parties, damages to the client or business resulting from the report, and transactional decisions made as a result of the information shared]</a:t>
            </a:r>
          </a:p>
          <a:p>
            <a:pPr marL="182880" lvl="0" indent="-182880">
              <a:lnSpc>
                <a:spcPct val="90000"/>
              </a:lnSpc>
              <a:spcBef>
                <a:spcPts val="600"/>
              </a:spcBef>
              <a:buFont typeface="Arial" panose="020B0604020202020204" pitchFamily="34" charset="0"/>
              <a:buChar char="•"/>
            </a:pPr>
            <a:endParaRPr lang="en-US" sz="1500" b="0" dirty="0"/>
          </a:p>
          <a:p>
            <a:pPr marL="182880" lvl="0" indent="-182880">
              <a:lnSpc>
                <a:spcPct val="90000"/>
              </a:lnSpc>
              <a:spcBef>
                <a:spcPts val="600"/>
              </a:spcBef>
              <a:buFont typeface="Arial" panose="020B0604020202020204" pitchFamily="34" charset="0"/>
              <a:buChar char="•"/>
            </a:pPr>
            <a:r>
              <a:rPr lang="en-GB" sz="1500" b="1" dirty="0">
                <a:solidFill>
                  <a:schemeClr val="tx1">
                    <a:lumMod val="50000"/>
                  </a:schemeClr>
                </a:solidFill>
              </a:rPr>
              <a:t>Nature of work: </a:t>
            </a:r>
            <a:r>
              <a:rPr lang="en-GB" sz="1500" b="0" dirty="0">
                <a:solidFill>
                  <a:schemeClr val="bg1">
                    <a:lumMod val="65000"/>
                  </a:schemeClr>
                </a:solidFill>
              </a:rPr>
              <a:t>[including standards used to assess accounts, controls, team etc, and expressly stating if the report expresses the author’s opinions]</a:t>
            </a:r>
          </a:p>
          <a:p>
            <a:pPr marL="182880" lvl="0" indent="-182880">
              <a:lnSpc>
                <a:spcPct val="90000"/>
              </a:lnSpc>
              <a:spcBef>
                <a:spcPts val="600"/>
              </a:spcBef>
              <a:buFont typeface="Arial" panose="020B0604020202020204" pitchFamily="34" charset="0"/>
              <a:buChar char="•"/>
            </a:pPr>
            <a:endParaRPr lang="en-US" sz="1500" b="0" dirty="0">
              <a:solidFill>
                <a:schemeClr val="bg1">
                  <a:lumMod val="65000"/>
                </a:schemeClr>
              </a:solidFill>
            </a:endParaRPr>
          </a:p>
          <a:p>
            <a:pPr marL="182880" lvl="0" indent="-182880">
              <a:lnSpc>
                <a:spcPct val="90000"/>
              </a:lnSpc>
              <a:spcBef>
                <a:spcPts val="600"/>
              </a:spcBef>
              <a:buFont typeface="Arial" panose="020B0604020202020204" pitchFamily="34" charset="0"/>
              <a:buChar char="•"/>
            </a:pPr>
            <a:r>
              <a:rPr lang="en-GB" sz="1500" b="1" dirty="0">
                <a:solidFill>
                  <a:schemeClr val="tx1">
                    <a:lumMod val="50000"/>
                  </a:schemeClr>
                </a:solidFill>
              </a:rPr>
              <a:t>Sources of information and basis of work:</a:t>
            </a:r>
            <a:r>
              <a:rPr lang="en-GB" sz="1500" b="1" dirty="0"/>
              <a:t> </a:t>
            </a:r>
            <a:r>
              <a:rPr lang="en-GB" sz="1500" b="0" dirty="0">
                <a:solidFill>
                  <a:schemeClr val="bg1">
                    <a:lumMod val="65000"/>
                  </a:schemeClr>
                </a:solidFill>
              </a:rPr>
              <a:t>[for example, interviews with management, audited/ unaudited financial statements, business and strategic plans, operational manuals, reports, and any other documents reviewed during the due diligence process; and when these were received. Include any relevant disclaimers on accuracy and timing of these documents]</a:t>
            </a:r>
          </a:p>
          <a:p>
            <a:pPr marL="182880" lvl="0" indent="-182880">
              <a:lnSpc>
                <a:spcPct val="90000"/>
              </a:lnSpc>
              <a:spcBef>
                <a:spcPts val="600"/>
              </a:spcBef>
              <a:buFont typeface="Arial" panose="020B0604020202020204" pitchFamily="34" charset="0"/>
              <a:buChar char="•"/>
            </a:pPr>
            <a:endParaRPr lang="en-US" sz="1500" dirty="0"/>
          </a:p>
          <a:p>
            <a:pPr marL="182880" lvl="0" indent="-182880">
              <a:lnSpc>
                <a:spcPct val="90000"/>
              </a:lnSpc>
              <a:spcBef>
                <a:spcPts val="600"/>
              </a:spcBef>
              <a:buFont typeface="Arial" panose="020B0604020202020204" pitchFamily="34" charset="0"/>
              <a:buChar char="•"/>
            </a:pPr>
            <a:r>
              <a:rPr lang="en-GB" sz="1500" b="1" dirty="0">
                <a:solidFill>
                  <a:schemeClr val="tx1">
                    <a:lumMod val="50000"/>
                  </a:schemeClr>
                </a:solidFill>
              </a:rPr>
              <a:t>Exclusions:</a:t>
            </a:r>
            <a:r>
              <a:rPr lang="en-GB" sz="1500" dirty="0"/>
              <a:t> </a:t>
            </a:r>
            <a:r>
              <a:rPr lang="en-GB" sz="1500" b="0" dirty="0">
                <a:solidFill>
                  <a:schemeClr val="bg1">
                    <a:lumMod val="65000"/>
                  </a:schemeClr>
                </a:solidFill>
              </a:rPr>
              <a:t>[e.g. revealing legal risk, fraudulent activities, or tax-related information, depending on the nature of due diligence and specialization of the team involved in the due diligence process]</a:t>
            </a:r>
            <a:endParaRPr lang="en-US" sz="1500" b="0" dirty="0">
              <a:solidFill>
                <a:schemeClr val="bg1">
                  <a:lumMod val="65000"/>
                </a:schemeClr>
              </a:solidFill>
            </a:endParaRPr>
          </a:p>
          <a:p>
            <a:pPr marL="182880" indent="-182880">
              <a:lnSpc>
                <a:spcPct val="90000"/>
              </a:lnSpc>
              <a:spcBef>
                <a:spcPts val="600"/>
              </a:spcBef>
            </a:pPr>
            <a:endParaRPr lang="en-US" sz="1500" b="0" dirty="0"/>
          </a:p>
        </p:txBody>
      </p:sp>
      <p:sp>
        <p:nvSpPr>
          <p:cNvPr id="108" name="Slide Number Placeholder 4">
            <a:extLst>
              <a:ext uri="{FF2B5EF4-FFF2-40B4-BE49-F238E27FC236}">
                <a16:creationId xmlns:a16="http://schemas.microsoft.com/office/drawing/2014/main" id="{15FAB86C-73E7-4819-8149-59E30D5D835F}"/>
              </a:ext>
            </a:extLst>
          </p:cNvPr>
          <p:cNvSpPr>
            <a:spLocks noGrp="1"/>
          </p:cNvSpPr>
          <p:nvPr>
            <p:ph type="sldNum" sz="quarter" idx="4"/>
          </p:nvPr>
        </p:nvSpPr>
        <p:spPr/>
        <p:txBody>
          <a:bodyPr/>
          <a:lstStyle/>
          <a:p>
            <a:fld id="{152A6E9F-401A-4EA2-ABE4-0F2E90910348}" type="slidenum">
              <a:rPr lang="en-US" smtClean="0"/>
              <a:pPr/>
              <a:t>5</a:t>
            </a:fld>
            <a:endParaRPr lang="en-US" dirty="0"/>
          </a:p>
        </p:txBody>
      </p:sp>
    </p:spTree>
    <p:extLst>
      <p:ext uri="{BB962C8B-B14F-4D97-AF65-F5344CB8AC3E}">
        <p14:creationId xmlns:p14="http://schemas.microsoft.com/office/powerpoint/2010/main" val="203871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87813B7-A892-49C4-BE0F-E1FE370B52FF}"/>
              </a:ext>
            </a:extLst>
          </p:cNvPr>
          <p:cNvSpPr>
            <a:spLocks noGrp="1"/>
          </p:cNvSpPr>
          <p:nvPr>
            <p:ph type="body" sz="quarter" idx="11"/>
          </p:nvPr>
        </p:nvSpPr>
        <p:spPr/>
        <p:txBody>
          <a:bodyPr/>
          <a:lstStyle/>
          <a:p>
            <a:r>
              <a:rPr lang="en-GB" dirty="0"/>
              <a:t>Executive summary</a:t>
            </a:r>
            <a:endParaRPr lang="en-US" dirty="0"/>
          </a:p>
        </p:txBody>
      </p:sp>
      <p:sp>
        <p:nvSpPr>
          <p:cNvPr id="5" name="Slide Number Placeholder 4">
            <a:extLst>
              <a:ext uri="{FF2B5EF4-FFF2-40B4-BE49-F238E27FC236}">
                <a16:creationId xmlns:a16="http://schemas.microsoft.com/office/drawing/2014/main" id="{EB743650-B1DF-4A60-B6D3-E1CF0C09FC33}"/>
              </a:ext>
            </a:extLst>
          </p:cNvPr>
          <p:cNvSpPr>
            <a:spLocks noGrp="1"/>
          </p:cNvSpPr>
          <p:nvPr>
            <p:ph type="sldNum" sz="quarter" idx="4"/>
          </p:nvPr>
        </p:nvSpPr>
        <p:spPr/>
        <p:txBody>
          <a:bodyPr/>
          <a:lstStyle/>
          <a:p>
            <a:fld id="{152A6E9F-401A-4EA2-ABE4-0F2E90910348}" type="slidenum">
              <a:rPr lang="en-US" smtClean="0"/>
              <a:pPr/>
              <a:t>6</a:t>
            </a:fld>
            <a:endParaRPr lang="en-US" dirty="0"/>
          </a:p>
        </p:txBody>
      </p:sp>
      <p:sp>
        <p:nvSpPr>
          <p:cNvPr id="7" name="Rectangle 6">
            <a:extLst>
              <a:ext uri="{FF2B5EF4-FFF2-40B4-BE49-F238E27FC236}">
                <a16:creationId xmlns:a16="http://schemas.microsoft.com/office/drawing/2014/main" id="{B30428C3-2831-4F1E-8B33-E75D565E625B}"/>
              </a:ext>
            </a:extLst>
          </p:cNvPr>
          <p:cNvSpPr/>
          <p:nvPr/>
        </p:nvSpPr>
        <p:spPr>
          <a:xfrm>
            <a:off x="7474226" y="454024"/>
            <a:ext cx="1828207" cy="1321767"/>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900"/>
              </a:spcAft>
            </a:pPr>
            <a:r>
              <a:rPr lang="en-GB" sz="1500" b="1" dirty="0">
                <a:solidFill>
                  <a:schemeClr val="bg1">
                    <a:lumMod val="50000"/>
                  </a:schemeClr>
                </a:solidFill>
                <a:ea typeface="MS Mincho" panose="02020609040205080304" pitchFamily="49" charset="-128"/>
              </a:rPr>
              <a:t>[Insert company logo]</a:t>
            </a:r>
            <a:endParaRPr lang="en-US" sz="1500" b="1" dirty="0">
              <a:solidFill>
                <a:schemeClr val="bg1">
                  <a:lumMod val="50000"/>
                </a:schemeClr>
              </a:solidFill>
              <a:ea typeface="MS Mincho" panose="02020609040205080304" pitchFamily="49" charset="-128"/>
            </a:endParaRPr>
          </a:p>
        </p:txBody>
      </p:sp>
    </p:spTree>
    <p:extLst>
      <p:ext uri="{BB962C8B-B14F-4D97-AF65-F5344CB8AC3E}">
        <p14:creationId xmlns:p14="http://schemas.microsoft.com/office/powerpoint/2010/main" val="2741198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C2067-36E0-44D5-8E3D-0AC8159B8169}"/>
              </a:ext>
            </a:extLst>
          </p:cNvPr>
          <p:cNvSpPr>
            <a:spLocks noGrp="1"/>
          </p:cNvSpPr>
          <p:nvPr>
            <p:ph type="body" sz="quarter" idx="19"/>
          </p:nvPr>
        </p:nvSpPr>
        <p:spPr/>
        <p:txBody>
          <a:bodyPr/>
          <a:lstStyle/>
          <a:p>
            <a:endParaRPr lang="en-US"/>
          </a:p>
        </p:txBody>
      </p:sp>
      <p:sp>
        <p:nvSpPr>
          <p:cNvPr id="3" name="Title 2">
            <a:extLst>
              <a:ext uri="{FF2B5EF4-FFF2-40B4-BE49-F238E27FC236}">
                <a16:creationId xmlns:a16="http://schemas.microsoft.com/office/drawing/2014/main" id="{6B00C9DD-A6F2-4B36-B415-CA68AC38591D}"/>
              </a:ext>
            </a:extLst>
          </p:cNvPr>
          <p:cNvSpPr>
            <a:spLocks noGrp="1"/>
          </p:cNvSpPr>
          <p:nvPr>
            <p:ph type="title"/>
          </p:nvPr>
        </p:nvSpPr>
        <p:spPr/>
        <p:txBody>
          <a:bodyPr/>
          <a:lstStyle/>
          <a:p>
            <a:r>
              <a:rPr lang="en-GB" dirty="0">
                <a:solidFill>
                  <a:schemeClr val="bg1">
                    <a:lumMod val="65000"/>
                  </a:schemeClr>
                </a:solidFill>
              </a:rPr>
              <a:t>[Investment overview, key highlights and due diligence focus areas]</a:t>
            </a:r>
            <a:endParaRPr lang="en-US" dirty="0"/>
          </a:p>
        </p:txBody>
      </p:sp>
      <p:sp>
        <p:nvSpPr>
          <p:cNvPr id="4" name="Text Placeholder 3">
            <a:extLst>
              <a:ext uri="{FF2B5EF4-FFF2-40B4-BE49-F238E27FC236}">
                <a16:creationId xmlns:a16="http://schemas.microsoft.com/office/drawing/2014/main" id="{BE52F39B-6B21-4E14-8761-55E90315CFE0}"/>
              </a:ext>
            </a:extLst>
          </p:cNvPr>
          <p:cNvSpPr>
            <a:spLocks noGrp="1"/>
          </p:cNvSpPr>
          <p:nvPr>
            <p:ph type="body" idx="1"/>
          </p:nvPr>
        </p:nvSpPr>
        <p:spPr>
          <a:xfrm>
            <a:off x="472440" y="1143001"/>
            <a:ext cx="8961120" cy="3390900"/>
          </a:xfrm>
          <a:solidFill>
            <a:schemeClr val="bg1">
              <a:lumMod val="95000"/>
            </a:schemeClr>
          </a:solidFill>
          <a:ln>
            <a:solidFill>
              <a:srgbClr val="00B0F0"/>
            </a:solidFill>
          </a:ln>
        </p:spPr>
        <p:txBody>
          <a:bodyPr>
            <a:normAutofit/>
          </a:bodyPr>
          <a:lstStyle/>
          <a:p>
            <a:pPr marL="91440" lvl="0">
              <a:lnSpc>
                <a:spcPct val="100000"/>
              </a:lnSpc>
              <a:spcBef>
                <a:spcPts val="600"/>
              </a:spcBef>
            </a:pPr>
            <a:endParaRPr lang="en-GB" sz="1500" dirty="0"/>
          </a:p>
          <a:p>
            <a:pPr marL="429768" lvl="1" indent="-219456">
              <a:lnSpc>
                <a:spcPct val="100000"/>
              </a:lnSpc>
              <a:spcBef>
                <a:spcPts val="600"/>
              </a:spcBef>
            </a:pPr>
            <a:r>
              <a:rPr lang="en-US" sz="1500" dirty="0"/>
              <a:t>Business overview</a:t>
            </a:r>
          </a:p>
          <a:p>
            <a:pPr marL="908634" lvl="2" indent="-285750">
              <a:lnSpc>
                <a:spcPct val="100000"/>
              </a:lnSpc>
              <a:spcBef>
                <a:spcPts val="600"/>
              </a:spcBef>
              <a:buFont typeface="Century Gothic" panose="020B0502020202020204" pitchFamily="34" charset="0"/>
              <a:buChar char="―"/>
            </a:pPr>
            <a:r>
              <a:rPr lang="en-US" sz="1500" dirty="0"/>
              <a:t>Introduce the founding team, year of incorporation and primary products and services offered</a:t>
            </a:r>
          </a:p>
          <a:p>
            <a:pPr marL="908634" lvl="2" indent="-285750">
              <a:lnSpc>
                <a:spcPct val="100000"/>
              </a:lnSpc>
              <a:spcBef>
                <a:spcPts val="600"/>
              </a:spcBef>
              <a:buFont typeface="Century Gothic" panose="020B0502020202020204" pitchFamily="34" charset="0"/>
              <a:buChar char="―"/>
            </a:pPr>
            <a:r>
              <a:rPr lang="en-US" sz="1500" dirty="0"/>
              <a:t>Discuss the company’s business model, summarizing supply, target market and distribution channels</a:t>
            </a:r>
          </a:p>
          <a:p>
            <a:pPr marL="429768" lvl="1" indent="-219456">
              <a:lnSpc>
                <a:spcPct val="100000"/>
              </a:lnSpc>
              <a:spcBef>
                <a:spcPts val="600"/>
              </a:spcBef>
            </a:pPr>
            <a:r>
              <a:rPr lang="en-US" sz="1500" dirty="0"/>
              <a:t>Investment highlights</a:t>
            </a:r>
          </a:p>
          <a:p>
            <a:pPr marL="908634" lvl="2" indent="-285750">
              <a:lnSpc>
                <a:spcPct val="100000"/>
              </a:lnSpc>
              <a:spcBef>
                <a:spcPts val="600"/>
              </a:spcBef>
              <a:buFont typeface="Century Gothic" panose="020B0502020202020204" pitchFamily="34" charset="0"/>
              <a:buChar char="―"/>
            </a:pPr>
            <a:r>
              <a:rPr lang="en-US" sz="1500" dirty="0"/>
              <a:t>Outline what makes the business interesting from an investment standpoint e.g. impact story, potential for scale, market size</a:t>
            </a:r>
          </a:p>
          <a:p>
            <a:pPr marL="908634" lvl="2" indent="-285750">
              <a:lnSpc>
                <a:spcPct val="100000"/>
              </a:lnSpc>
              <a:spcBef>
                <a:spcPts val="600"/>
              </a:spcBef>
              <a:buFont typeface="Century Gothic" panose="020B0502020202020204" pitchFamily="34" charset="0"/>
              <a:buChar char="―"/>
            </a:pPr>
            <a:r>
              <a:rPr lang="en-US" sz="1500" dirty="0"/>
              <a:t>Highlight potential concerns for a business of this nature, and resulting focus areas during due diligence</a:t>
            </a:r>
          </a:p>
        </p:txBody>
      </p:sp>
      <p:sp>
        <p:nvSpPr>
          <p:cNvPr id="5" name="Slide Number Placeholder 4">
            <a:extLst>
              <a:ext uri="{FF2B5EF4-FFF2-40B4-BE49-F238E27FC236}">
                <a16:creationId xmlns:a16="http://schemas.microsoft.com/office/drawing/2014/main" id="{187B5F1A-78C0-43DD-8827-396E99F2FE81}"/>
              </a:ext>
            </a:extLst>
          </p:cNvPr>
          <p:cNvSpPr>
            <a:spLocks noGrp="1"/>
          </p:cNvSpPr>
          <p:nvPr>
            <p:ph type="sldNum" sz="quarter" idx="4"/>
          </p:nvPr>
        </p:nvSpPr>
        <p:spPr/>
        <p:txBody>
          <a:bodyPr/>
          <a:lstStyle/>
          <a:p>
            <a:fld id="{152A6E9F-401A-4EA2-ABE4-0F2E90910348}" type="slidenum">
              <a:rPr lang="en-US" smtClean="0"/>
              <a:pPr/>
              <a:t>7</a:t>
            </a:fld>
            <a:endParaRPr lang="en-US" dirty="0"/>
          </a:p>
        </p:txBody>
      </p:sp>
      <p:sp>
        <p:nvSpPr>
          <p:cNvPr id="9" name="Freeform 5">
            <a:extLst>
              <a:ext uri="{FF2B5EF4-FFF2-40B4-BE49-F238E27FC236}">
                <a16:creationId xmlns:a16="http://schemas.microsoft.com/office/drawing/2014/main" id="{D8DB7723-3648-4D0B-8E72-EFBD884C0136}"/>
              </a:ext>
            </a:extLst>
          </p:cNvPr>
          <p:cNvSpPr/>
          <p:nvPr>
            <p:custDataLst>
              <p:tags r:id="rId1"/>
            </p:custDataLst>
          </p:nvPr>
        </p:nvSpPr>
        <p:spPr bwMode="auto">
          <a:xfrm>
            <a:off x="472440" y="1143000"/>
            <a:ext cx="3200400" cy="2286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rPr>
              <a:t>Investmen</a:t>
            </a:r>
            <a:r>
              <a:rPr lang="en-US" sz="1500" b="1" dirty="0">
                <a:solidFill>
                  <a:schemeClr val="bg1"/>
                </a:solidFill>
                <a:latin typeface="Segoe UI" panose="020B0502040204020203" pitchFamily="34" charset="0"/>
                <a:cs typeface="Segoe UI" panose="020B0502040204020203" pitchFamily="34" charset="0"/>
              </a:rPr>
              <a:t>t overview</a:t>
            </a:r>
            <a:endParaRPr kumimoji="0" lang="en-US" sz="1500" b="1" i="0" u="none" strike="noStrike" cap="none" normalizeH="0" baseline="0" dirty="0">
              <a:ln>
                <a:noFill/>
              </a:ln>
              <a:solidFill>
                <a:schemeClr val="bg1"/>
              </a:solidFill>
              <a:effectLst/>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816276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2440" y="304800"/>
            <a:ext cx="8961120" cy="731520"/>
          </a:xfrm>
        </p:spPr>
        <p:txBody>
          <a:bodyPr/>
          <a:lstStyle/>
          <a:p>
            <a:r>
              <a:rPr lang="en-GB" dirty="0">
                <a:solidFill>
                  <a:schemeClr val="bg1">
                    <a:lumMod val="65000"/>
                  </a:schemeClr>
                </a:solidFill>
              </a:rPr>
              <a:t>[Business operations summary and risk assessment]</a:t>
            </a:r>
            <a:endParaRPr lang="en-US" dirty="0"/>
          </a:p>
        </p:txBody>
      </p:sp>
      <p:sp>
        <p:nvSpPr>
          <p:cNvPr id="5" name="Slide Number Placeholder 4"/>
          <p:cNvSpPr>
            <a:spLocks noGrp="1"/>
          </p:cNvSpPr>
          <p:nvPr>
            <p:ph type="sldNum" sz="quarter" idx="4"/>
          </p:nvPr>
        </p:nvSpPr>
        <p:spPr/>
        <p:txBody>
          <a:bodyPr/>
          <a:lstStyle/>
          <a:p>
            <a:fld id="{152A6E9F-401A-4EA2-ABE4-0F2E90910348}" type="slidenum">
              <a:rPr lang="en-US" smtClean="0">
                <a:solidFill>
                  <a:schemeClr val="tx1">
                    <a:lumMod val="50000"/>
                  </a:schemeClr>
                </a:solidFill>
              </a:rPr>
              <a:pPr/>
              <a:t>8</a:t>
            </a:fld>
            <a:endParaRPr lang="en-US" dirty="0">
              <a:solidFill>
                <a:schemeClr val="tx1">
                  <a:lumMod val="50000"/>
                </a:schemeClr>
              </a:solidFill>
            </a:endParaRPr>
          </a:p>
        </p:txBody>
      </p:sp>
      <p:sp>
        <p:nvSpPr>
          <p:cNvPr id="79" name="TextBox 78">
            <a:extLst>
              <a:ext uri="{FF2B5EF4-FFF2-40B4-BE49-F238E27FC236}">
                <a16:creationId xmlns:a16="http://schemas.microsoft.com/office/drawing/2014/main" id="{1B646E13-24D1-43AA-B657-77CCE3FBA490}"/>
              </a:ext>
            </a:extLst>
          </p:cNvPr>
          <p:cNvSpPr txBox="1"/>
          <p:nvPr/>
        </p:nvSpPr>
        <p:spPr>
          <a:xfrm>
            <a:off x="3279646" y="6163341"/>
            <a:ext cx="1831118" cy="323165"/>
          </a:xfrm>
          <a:prstGeom prst="rect">
            <a:avLst/>
          </a:prstGeom>
          <a:noFill/>
        </p:spPr>
        <p:txBody>
          <a:bodyPr wrap="square" rtlCol="0">
            <a:spAutoFit/>
          </a:bodyPr>
          <a:lstStyle/>
          <a:p>
            <a:pPr>
              <a:spcBef>
                <a:spcPts val="400"/>
              </a:spcBef>
            </a:pPr>
            <a:r>
              <a:rPr lang="en-US" sz="1500" dirty="0">
                <a:solidFill>
                  <a:schemeClr val="tx1">
                    <a:lumMod val="50000"/>
                  </a:schemeClr>
                </a:solidFill>
                <a:latin typeface="+mj-lt"/>
              </a:rPr>
              <a:t>Other concerns</a:t>
            </a:r>
          </a:p>
        </p:txBody>
      </p:sp>
      <p:sp>
        <p:nvSpPr>
          <p:cNvPr id="81" name="TextBox 80">
            <a:extLst>
              <a:ext uri="{FF2B5EF4-FFF2-40B4-BE49-F238E27FC236}">
                <a16:creationId xmlns:a16="http://schemas.microsoft.com/office/drawing/2014/main" id="{ED079591-BA3A-4685-95FC-8BF4A6337A5E}"/>
              </a:ext>
            </a:extLst>
          </p:cNvPr>
          <p:cNvSpPr txBox="1"/>
          <p:nvPr/>
        </p:nvSpPr>
        <p:spPr>
          <a:xfrm>
            <a:off x="921875" y="6163340"/>
            <a:ext cx="1831118" cy="323165"/>
          </a:xfrm>
          <a:prstGeom prst="rect">
            <a:avLst/>
          </a:prstGeom>
          <a:noFill/>
        </p:spPr>
        <p:txBody>
          <a:bodyPr wrap="square" rtlCol="0">
            <a:spAutoFit/>
          </a:bodyPr>
          <a:lstStyle/>
          <a:p>
            <a:pPr>
              <a:spcBef>
                <a:spcPts val="400"/>
              </a:spcBef>
            </a:pPr>
            <a:r>
              <a:rPr lang="en-US" sz="1500" dirty="0">
                <a:solidFill>
                  <a:schemeClr val="tx1">
                    <a:lumMod val="50000"/>
                  </a:schemeClr>
                </a:solidFill>
                <a:latin typeface="+mj-lt"/>
              </a:rPr>
              <a:t>Major concerns</a:t>
            </a:r>
          </a:p>
        </p:txBody>
      </p:sp>
      <p:sp>
        <p:nvSpPr>
          <p:cNvPr id="82" name="TextBox 81">
            <a:extLst>
              <a:ext uri="{FF2B5EF4-FFF2-40B4-BE49-F238E27FC236}">
                <a16:creationId xmlns:a16="http://schemas.microsoft.com/office/drawing/2014/main" id="{20F51863-3836-4267-A69D-07DB3EE1ACB0}"/>
              </a:ext>
            </a:extLst>
          </p:cNvPr>
          <p:cNvSpPr txBox="1"/>
          <p:nvPr/>
        </p:nvSpPr>
        <p:spPr>
          <a:xfrm>
            <a:off x="441326" y="5831002"/>
            <a:ext cx="622711" cy="323165"/>
          </a:xfrm>
          <a:prstGeom prst="rect">
            <a:avLst/>
          </a:prstGeom>
          <a:noFill/>
        </p:spPr>
        <p:txBody>
          <a:bodyPr wrap="square" rtlCol="0">
            <a:spAutoFit/>
          </a:bodyPr>
          <a:lstStyle/>
          <a:p>
            <a:pPr>
              <a:spcBef>
                <a:spcPts val="400"/>
              </a:spcBef>
            </a:pPr>
            <a:r>
              <a:rPr lang="en-US" sz="1500" b="1" dirty="0">
                <a:solidFill>
                  <a:schemeClr val="tx1">
                    <a:lumMod val="50000"/>
                  </a:schemeClr>
                </a:solidFill>
                <a:latin typeface="+mj-lt"/>
              </a:rPr>
              <a:t>Key</a:t>
            </a:r>
          </a:p>
        </p:txBody>
      </p:sp>
      <p:grpSp>
        <p:nvGrpSpPr>
          <p:cNvPr id="84" name="Group 83">
            <a:extLst>
              <a:ext uri="{FF2B5EF4-FFF2-40B4-BE49-F238E27FC236}">
                <a16:creationId xmlns:a16="http://schemas.microsoft.com/office/drawing/2014/main" id="{62B550A3-4A9C-44C0-982E-842BA32F58D2}"/>
              </a:ext>
            </a:extLst>
          </p:cNvPr>
          <p:cNvGrpSpPr/>
          <p:nvPr/>
        </p:nvGrpSpPr>
        <p:grpSpPr>
          <a:xfrm>
            <a:off x="2805890" y="6174779"/>
            <a:ext cx="371264" cy="300287"/>
            <a:chOff x="989288" y="1485273"/>
            <a:chExt cx="439500" cy="355479"/>
          </a:xfrm>
        </p:grpSpPr>
        <p:sp>
          <p:nvSpPr>
            <p:cNvPr id="85" name="Isosceles Triangle 84">
              <a:extLst>
                <a:ext uri="{FF2B5EF4-FFF2-40B4-BE49-F238E27FC236}">
                  <a16:creationId xmlns:a16="http://schemas.microsoft.com/office/drawing/2014/main" id="{CAEA9161-F82E-49EC-8AC2-AFBC6EC07F2E}"/>
                </a:ext>
              </a:extLst>
            </p:cNvPr>
            <p:cNvSpPr/>
            <p:nvPr/>
          </p:nvSpPr>
          <p:spPr>
            <a:xfrm>
              <a:off x="989288" y="1485273"/>
              <a:ext cx="439500" cy="355479"/>
            </a:xfrm>
            <a:prstGeom prst="triangl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nvGrpSpPr>
            <p:cNvPr id="86" name="Group 85">
              <a:extLst>
                <a:ext uri="{FF2B5EF4-FFF2-40B4-BE49-F238E27FC236}">
                  <a16:creationId xmlns:a16="http://schemas.microsoft.com/office/drawing/2014/main" id="{3AF6254B-C120-4DA7-8F20-EF80AD6857E1}"/>
                </a:ext>
              </a:extLst>
            </p:cNvPr>
            <p:cNvGrpSpPr/>
            <p:nvPr/>
          </p:nvGrpSpPr>
          <p:grpSpPr>
            <a:xfrm>
              <a:off x="1169752" y="1596872"/>
              <a:ext cx="78576" cy="222427"/>
              <a:chOff x="-1588715" y="4078982"/>
              <a:chExt cx="298395" cy="698072"/>
            </a:xfrm>
            <a:solidFill>
              <a:srgbClr val="FF0000"/>
            </a:solidFill>
          </p:grpSpPr>
          <p:sp>
            <p:nvSpPr>
              <p:cNvPr id="87" name="Oval 9">
                <a:extLst>
                  <a:ext uri="{FF2B5EF4-FFF2-40B4-BE49-F238E27FC236}">
                    <a16:creationId xmlns:a16="http://schemas.microsoft.com/office/drawing/2014/main" id="{083FEA4F-80FE-45FD-8B0C-04607B11E9E6}"/>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sp>
            <p:nvSpPr>
              <p:cNvPr id="89" name="Oval 88">
                <a:extLst>
                  <a:ext uri="{FF2B5EF4-FFF2-40B4-BE49-F238E27FC236}">
                    <a16:creationId xmlns:a16="http://schemas.microsoft.com/office/drawing/2014/main" id="{3D809A98-9C91-4A61-94E8-B239F8551503}"/>
                  </a:ext>
                </a:extLst>
              </p:cNvPr>
              <p:cNvSpPr/>
              <p:nvPr/>
            </p:nvSpPr>
            <p:spPr>
              <a:xfrm>
                <a:off x="-1514117" y="4614494"/>
                <a:ext cx="149198" cy="162560"/>
              </a:xfrm>
              <a:prstGeom prst="ellipse">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grpSp>
      <p:grpSp>
        <p:nvGrpSpPr>
          <p:cNvPr id="144" name="Group 143">
            <a:extLst>
              <a:ext uri="{FF2B5EF4-FFF2-40B4-BE49-F238E27FC236}">
                <a16:creationId xmlns:a16="http://schemas.microsoft.com/office/drawing/2014/main" id="{DFFA2F1F-DEF1-45E7-AD3A-45B4EDDB953A}"/>
              </a:ext>
            </a:extLst>
          </p:cNvPr>
          <p:cNvGrpSpPr/>
          <p:nvPr/>
        </p:nvGrpSpPr>
        <p:grpSpPr>
          <a:xfrm>
            <a:off x="501016" y="6174779"/>
            <a:ext cx="371264" cy="300287"/>
            <a:chOff x="989288" y="1485273"/>
            <a:chExt cx="439500" cy="355479"/>
          </a:xfrm>
        </p:grpSpPr>
        <p:sp>
          <p:nvSpPr>
            <p:cNvPr id="145" name="Isosceles Triangle 144">
              <a:extLst>
                <a:ext uri="{FF2B5EF4-FFF2-40B4-BE49-F238E27FC236}">
                  <a16:creationId xmlns:a16="http://schemas.microsoft.com/office/drawing/2014/main" id="{26A77375-BC20-49D3-B182-B13F1EE4BE16}"/>
                </a:ext>
              </a:extLst>
            </p:cNvPr>
            <p:cNvSpPr/>
            <p:nvPr/>
          </p:nvSpPr>
          <p:spPr>
            <a:xfrm>
              <a:off x="989288" y="1485273"/>
              <a:ext cx="439500" cy="355479"/>
            </a:xfrm>
            <a:prstGeom prst="triangl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grpSp>
          <p:nvGrpSpPr>
            <p:cNvPr id="146" name="Group 145">
              <a:extLst>
                <a:ext uri="{FF2B5EF4-FFF2-40B4-BE49-F238E27FC236}">
                  <a16:creationId xmlns:a16="http://schemas.microsoft.com/office/drawing/2014/main" id="{B8D87D72-41F4-4923-9B4F-23726E956096}"/>
                </a:ext>
              </a:extLst>
            </p:cNvPr>
            <p:cNvGrpSpPr/>
            <p:nvPr/>
          </p:nvGrpSpPr>
          <p:grpSpPr>
            <a:xfrm>
              <a:off x="1169752" y="1596872"/>
              <a:ext cx="78576" cy="222427"/>
              <a:chOff x="-1588715" y="4078982"/>
              <a:chExt cx="298395" cy="698072"/>
            </a:xfrm>
            <a:solidFill>
              <a:srgbClr val="FF0000"/>
            </a:solidFill>
          </p:grpSpPr>
          <p:sp>
            <p:nvSpPr>
              <p:cNvPr id="147" name="Oval 9">
                <a:extLst>
                  <a:ext uri="{FF2B5EF4-FFF2-40B4-BE49-F238E27FC236}">
                    <a16:creationId xmlns:a16="http://schemas.microsoft.com/office/drawing/2014/main" id="{54A58B77-0B5F-48E2-A9DD-2A4D89C0AD03}"/>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sp>
            <p:nvSpPr>
              <p:cNvPr id="148" name="Oval 147">
                <a:extLst>
                  <a:ext uri="{FF2B5EF4-FFF2-40B4-BE49-F238E27FC236}">
                    <a16:creationId xmlns:a16="http://schemas.microsoft.com/office/drawing/2014/main" id="{C092DD78-BA0D-4C7A-B3F9-C2A59553A772}"/>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grpSp>
      </p:grpSp>
      <p:pic>
        <p:nvPicPr>
          <p:cNvPr id="4" name="Graphic 3" descr="Checkmark">
            <a:extLst>
              <a:ext uri="{FF2B5EF4-FFF2-40B4-BE49-F238E27FC236}">
                <a16:creationId xmlns:a16="http://schemas.microsoft.com/office/drawing/2014/main" id="{414D38CF-C88D-44FC-9FC2-08D3694DEE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07912" y="6139788"/>
            <a:ext cx="349029" cy="349029"/>
          </a:xfrm>
          <a:prstGeom prst="rect">
            <a:avLst/>
          </a:prstGeom>
        </p:spPr>
      </p:pic>
      <p:sp>
        <p:nvSpPr>
          <p:cNvPr id="67" name="TextBox 66">
            <a:extLst>
              <a:ext uri="{FF2B5EF4-FFF2-40B4-BE49-F238E27FC236}">
                <a16:creationId xmlns:a16="http://schemas.microsoft.com/office/drawing/2014/main" id="{FCC2E772-4E29-424F-9F57-BF77AE296462}"/>
              </a:ext>
            </a:extLst>
          </p:cNvPr>
          <p:cNvSpPr txBox="1"/>
          <p:nvPr/>
        </p:nvSpPr>
        <p:spPr>
          <a:xfrm>
            <a:off x="5529609" y="6163340"/>
            <a:ext cx="2015227" cy="323165"/>
          </a:xfrm>
          <a:prstGeom prst="rect">
            <a:avLst/>
          </a:prstGeom>
          <a:noFill/>
        </p:spPr>
        <p:txBody>
          <a:bodyPr wrap="square" rtlCol="0">
            <a:spAutoFit/>
          </a:bodyPr>
          <a:lstStyle/>
          <a:p>
            <a:pPr>
              <a:spcBef>
                <a:spcPts val="400"/>
              </a:spcBef>
            </a:pPr>
            <a:r>
              <a:rPr lang="en-US" sz="1500" dirty="0">
                <a:solidFill>
                  <a:schemeClr val="tx1">
                    <a:lumMod val="50000"/>
                  </a:schemeClr>
                </a:solidFill>
                <a:latin typeface="+mj-lt"/>
              </a:rPr>
              <a:t>No major concerns</a:t>
            </a:r>
          </a:p>
        </p:txBody>
      </p:sp>
      <p:cxnSp>
        <p:nvCxnSpPr>
          <p:cNvPr id="61" name="Straight Connector 60">
            <a:extLst>
              <a:ext uri="{FF2B5EF4-FFF2-40B4-BE49-F238E27FC236}">
                <a16:creationId xmlns:a16="http://schemas.microsoft.com/office/drawing/2014/main" id="{2231B75C-EB9D-4ACA-8811-0ADB758A1CDE}"/>
              </a:ext>
            </a:extLst>
          </p:cNvPr>
          <p:cNvCxnSpPr/>
          <p:nvPr/>
        </p:nvCxnSpPr>
        <p:spPr>
          <a:xfrm>
            <a:off x="472440" y="4672636"/>
            <a:ext cx="908626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D6261E4-D2D3-4811-BEA5-278273BE91AC}"/>
              </a:ext>
            </a:extLst>
          </p:cNvPr>
          <p:cNvCxnSpPr/>
          <p:nvPr/>
        </p:nvCxnSpPr>
        <p:spPr>
          <a:xfrm>
            <a:off x="472440" y="5713462"/>
            <a:ext cx="908626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DD674979-1434-4033-A152-C5A7A67B4FE8}"/>
              </a:ext>
            </a:extLst>
          </p:cNvPr>
          <p:cNvCxnSpPr/>
          <p:nvPr/>
        </p:nvCxnSpPr>
        <p:spPr>
          <a:xfrm>
            <a:off x="472440" y="3631812"/>
            <a:ext cx="908626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43D586F-8883-44C4-BE44-E0081455514C}"/>
              </a:ext>
            </a:extLst>
          </p:cNvPr>
          <p:cNvCxnSpPr/>
          <p:nvPr/>
        </p:nvCxnSpPr>
        <p:spPr>
          <a:xfrm>
            <a:off x="472440" y="2590988"/>
            <a:ext cx="908626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50CE8981-8B5D-4918-A587-DE9617C5CB49}"/>
              </a:ext>
            </a:extLst>
          </p:cNvPr>
          <p:cNvSpPr/>
          <p:nvPr/>
        </p:nvSpPr>
        <p:spPr>
          <a:xfrm>
            <a:off x="1795199" y="1183147"/>
            <a:ext cx="2888008" cy="367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solidFill>
              </a:rPr>
              <a:t>Assessment</a:t>
            </a:r>
          </a:p>
        </p:txBody>
      </p:sp>
      <p:sp>
        <p:nvSpPr>
          <p:cNvPr id="54" name="Rectangle 53">
            <a:extLst>
              <a:ext uri="{FF2B5EF4-FFF2-40B4-BE49-F238E27FC236}">
                <a16:creationId xmlns:a16="http://schemas.microsoft.com/office/drawing/2014/main" id="{D516721A-A7E2-4E46-B721-981CFCC01B50}"/>
              </a:ext>
            </a:extLst>
          </p:cNvPr>
          <p:cNvSpPr/>
          <p:nvPr/>
        </p:nvSpPr>
        <p:spPr>
          <a:xfrm>
            <a:off x="472440" y="1183147"/>
            <a:ext cx="1286836" cy="367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solidFill>
              </a:rPr>
              <a:t>Category</a:t>
            </a:r>
          </a:p>
        </p:txBody>
      </p:sp>
      <p:sp>
        <p:nvSpPr>
          <p:cNvPr id="41" name="Rectangle 40">
            <a:extLst>
              <a:ext uri="{FF2B5EF4-FFF2-40B4-BE49-F238E27FC236}">
                <a16:creationId xmlns:a16="http://schemas.microsoft.com/office/drawing/2014/main" id="{BE093E29-D05F-4405-BDE0-26B091BBEFBE}"/>
              </a:ext>
            </a:extLst>
          </p:cNvPr>
          <p:cNvSpPr/>
          <p:nvPr/>
        </p:nvSpPr>
        <p:spPr>
          <a:xfrm>
            <a:off x="1795200" y="2682449"/>
            <a:ext cx="2888008"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latin typeface="+mj-lt"/>
              </a:rPr>
              <a:t>Analysis of management experience &amp; style; effectiveness of supporting team to grow sustainably</a:t>
            </a:r>
          </a:p>
        </p:txBody>
      </p:sp>
      <p:sp>
        <p:nvSpPr>
          <p:cNvPr id="70" name="Rectangle 69">
            <a:extLst>
              <a:ext uri="{FF2B5EF4-FFF2-40B4-BE49-F238E27FC236}">
                <a16:creationId xmlns:a16="http://schemas.microsoft.com/office/drawing/2014/main" id="{EF97AA21-A44D-4C27-ADA9-52D1F5860A10}"/>
              </a:ext>
            </a:extLst>
          </p:cNvPr>
          <p:cNvSpPr/>
          <p:nvPr/>
        </p:nvSpPr>
        <p:spPr>
          <a:xfrm>
            <a:off x="472440" y="2682449"/>
            <a:ext cx="1286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Team Structure</a:t>
            </a:r>
          </a:p>
        </p:txBody>
      </p:sp>
      <p:sp>
        <p:nvSpPr>
          <p:cNvPr id="42" name="Rectangle 41">
            <a:extLst>
              <a:ext uri="{FF2B5EF4-FFF2-40B4-BE49-F238E27FC236}">
                <a16:creationId xmlns:a16="http://schemas.microsoft.com/office/drawing/2014/main" id="{DC2DAD7C-1690-4064-A3F3-631E67380AD4}"/>
              </a:ext>
            </a:extLst>
          </p:cNvPr>
          <p:cNvSpPr/>
          <p:nvPr/>
        </p:nvSpPr>
        <p:spPr>
          <a:xfrm>
            <a:off x="1795200" y="3723273"/>
            <a:ext cx="2888008"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latin typeface="+mj-lt"/>
              </a:rPr>
              <a:t>Viability of strategic growth plan based on market demands and constraints, and internal capabilities</a:t>
            </a:r>
          </a:p>
        </p:txBody>
      </p:sp>
      <p:sp>
        <p:nvSpPr>
          <p:cNvPr id="71" name="Rectangle 70">
            <a:extLst>
              <a:ext uri="{FF2B5EF4-FFF2-40B4-BE49-F238E27FC236}">
                <a16:creationId xmlns:a16="http://schemas.microsoft.com/office/drawing/2014/main" id="{FE301D63-DF2B-4B76-916B-0843146F50BD}"/>
              </a:ext>
            </a:extLst>
          </p:cNvPr>
          <p:cNvSpPr/>
          <p:nvPr/>
        </p:nvSpPr>
        <p:spPr>
          <a:xfrm>
            <a:off x="472440" y="3723273"/>
            <a:ext cx="1286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Strategic Growth Plan</a:t>
            </a:r>
          </a:p>
        </p:txBody>
      </p:sp>
      <p:sp>
        <p:nvSpPr>
          <p:cNvPr id="51" name="Rectangle 50">
            <a:extLst>
              <a:ext uri="{FF2B5EF4-FFF2-40B4-BE49-F238E27FC236}">
                <a16:creationId xmlns:a16="http://schemas.microsoft.com/office/drawing/2014/main" id="{F500FC9C-1DDE-47A7-A63B-AB6B8B5124A1}"/>
              </a:ext>
            </a:extLst>
          </p:cNvPr>
          <p:cNvSpPr/>
          <p:nvPr/>
        </p:nvSpPr>
        <p:spPr>
          <a:xfrm>
            <a:off x="1795200" y="4764097"/>
            <a:ext cx="2888008"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latin typeface="+mj-lt"/>
              </a:rPr>
              <a:t>Health of financial systems and processes; review of historicals, projections &amp; investment need</a:t>
            </a:r>
          </a:p>
        </p:txBody>
      </p:sp>
      <p:sp>
        <p:nvSpPr>
          <p:cNvPr id="72" name="Rectangle 71">
            <a:extLst>
              <a:ext uri="{FF2B5EF4-FFF2-40B4-BE49-F238E27FC236}">
                <a16:creationId xmlns:a16="http://schemas.microsoft.com/office/drawing/2014/main" id="{9816453C-ADE0-457C-8355-95B46C8FD5F3}"/>
              </a:ext>
            </a:extLst>
          </p:cNvPr>
          <p:cNvSpPr/>
          <p:nvPr/>
        </p:nvSpPr>
        <p:spPr>
          <a:xfrm>
            <a:off x="472440" y="4764097"/>
            <a:ext cx="1286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Financial health</a:t>
            </a:r>
          </a:p>
        </p:txBody>
      </p:sp>
      <p:sp>
        <p:nvSpPr>
          <p:cNvPr id="40" name="Rectangle 39">
            <a:extLst>
              <a:ext uri="{FF2B5EF4-FFF2-40B4-BE49-F238E27FC236}">
                <a16:creationId xmlns:a16="http://schemas.microsoft.com/office/drawing/2014/main" id="{08BC85F8-5643-4FE1-95E2-0AB629218DC5}"/>
              </a:ext>
            </a:extLst>
          </p:cNvPr>
          <p:cNvSpPr/>
          <p:nvPr/>
        </p:nvSpPr>
        <p:spPr>
          <a:xfrm>
            <a:off x="1795200" y="1641625"/>
            <a:ext cx="2888008"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latin typeface="+mj-lt"/>
              </a:rPr>
              <a:t>Analysis of sustainability &amp; economic viability of the business model &amp; value proposition</a:t>
            </a:r>
          </a:p>
        </p:txBody>
      </p:sp>
      <p:sp>
        <p:nvSpPr>
          <p:cNvPr id="69" name="Rectangle 68">
            <a:extLst>
              <a:ext uri="{FF2B5EF4-FFF2-40B4-BE49-F238E27FC236}">
                <a16:creationId xmlns:a16="http://schemas.microsoft.com/office/drawing/2014/main" id="{448F1B4E-931D-408A-B844-2D9DF4174A2B}"/>
              </a:ext>
            </a:extLst>
          </p:cNvPr>
          <p:cNvSpPr/>
          <p:nvPr/>
        </p:nvSpPr>
        <p:spPr>
          <a:xfrm>
            <a:off x="472440" y="1641625"/>
            <a:ext cx="1286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cs typeface="Segoe UI" panose="020B0502040204020203" pitchFamily="34" charset="0"/>
              </a:rPr>
              <a:t>Business Operations</a:t>
            </a:r>
          </a:p>
        </p:txBody>
      </p:sp>
      <p:sp>
        <p:nvSpPr>
          <p:cNvPr id="50" name="Rectangle 49">
            <a:extLst>
              <a:ext uri="{FF2B5EF4-FFF2-40B4-BE49-F238E27FC236}">
                <a16:creationId xmlns:a16="http://schemas.microsoft.com/office/drawing/2014/main" id="{4DE82F98-02DB-4B0F-A849-D12517736B22}"/>
              </a:ext>
            </a:extLst>
          </p:cNvPr>
          <p:cNvSpPr/>
          <p:nvPr/>
        </p:nvSpPr>
        <p:spPr>
          <a:xfrm>
            <a:off x="6481601" y="1183147"/>
            <a:ext cx="2885918" cy="367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solidFill>
              </a:rPr>
              <a:t> Assessment</a:t>
            </a:r>
          </a:p>
        </p:txBody>
      </p:sp>
      <p:sp>
        <p:nvSpPr>
          <p:cNvPr id="52" name="Rectangle 51">
            <a:extLst>
              <a:ext uri="{FF2B5EF4-FFF2-40B4-BE49-F238E27FC236}">
                <a16:creationId xmlns:a16="http://schemas.microsoft.com/office/drawing/2014/main" id="{FC880329-DD82-4E99-A2C0-337BB25D47FF}"/>
              </a:ext>
            </a:extLst>
          </p:cNvPr>
          <p:cNvSpPr/>
          <p:nvPr/>
        </p:nvSpPr>
        <p:spPr>
          <a:xfrm>
            <a:off x="5158843" y="1183147"/>
            <a:ext cx="1288836" cy="367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solidFill>
              </a:rPr>
              <a:t>Category</a:t>
            </a:r>
          </a:p>
        </p:txBody>
      </p:sp>
      <p:sp>
        <p:nvSpPr>
          <p:cNvPr id="55" name="Rectangle 54">
            <a:extLst>
              <a:ext uri="{FF2B5EF4-FFF2-40B4-BE49-F238E27FC236}">
                <a16:creationId xmlns:a16="http://schemas.microsoft.com/office/drawing/2014/main" id="{9C8C2A17-669F-4703-91AC-50B6B22AC5F5}"/>
              </a:ext>
            </a:extLst>
          </p:cNvPr>
          <p:cNvSpPr/>
          <p:nvPr/>
        </p:nvSpPr>
        <p:spPr>
          <a:xfrm>
            <a:off x="6481601" y="2682449"/>
            <a:ext cx="2885916"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rPr>
              <a:t>Company’s exposure to any legal risks; registration, shareholding &amp; engagement with stakeholders </a:t>
            </a:r>
          </a:p>
        </p:txBody>
      </p:sp>
      <p:sp>
        <p:nvSpPr>
          <p:cNvPr id="56" name="Rectangle 55">
            <a:extLst>
              <a:ext uri="{FF2B5EF4-FFF2-40B4-BE49-F238E27FC236}">
                <a16:creationId xmlns:a16="http://schemas.microsoft.com/office/drawing/2014/main" id="{124981FA-8FF0-4DF1-8DFB-A7A534EE0D17}"/>
              </a:ext>
            </a:extLst>
          </p:cNvPr>
          <p:cNvSpPr/>
          <p:nvPr/>
        </p:nvSpPr>
        <p:spPr>
          <a:xfrm>
            <a:off x="5158843" y="2682449"/>
            <a:ext cx="1288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Legal Structure</a:t>
            </a:r>
          </a:p>
        </p:txBody>
      </p:sp>
      <p:sp>
        <p:nvSpPr>
          <p:cNvPr id="78" name="Rectangle 77">
            <a:extLst>
              <a:ext uri="{FF2B5EF4-FFF2-40B4-BE49-F238E27FC236}">
                <a16:creationId xmlns:a16="http://schemas.microsoft.com/office/drawing/2014/main" id="{D7C1DB0E-A41E-4635-95FB-74843273002F}"/>
              </a:ext>
            </a:extLst>
          </p:cNvPr>
          <p:cNvSpPr/>
          <p:nvPr/>
        </p:nvSpPr>
        <p:spPr>
          <a:xfrm>
            <a:off x="6547644" y="3710684"/>
            <a:ext cx="2885916"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rPr>
              <a:t>Potential deal terms and fit with investor portfolio, company valuation, and potential exit options</a:t>
            </a:r>
          </a:p>
        </p:txBody>
      </p:sp>
      <p:sp>
        <p:nvSpPr>
          <p:cNvPr id="80" name="Rectangle 79">
            <a:extLst>
              <a:ext uri="{FF2B5EF4-FFF2-40B4-BE49-F238E27FC236}">
                <a16:creationId xmlns:a16="http://schemas.microsoft.com/office/drawing/2014/main" id="{3FBFF364-A729-4EF5-B490-D41324CB73D3}"/>
              </a:ext>
            </a:extLst>
          </p:cNvPr>
          <p:cNvSpPr/>
          <p:nvPr/>
        </p:nvSpPr>
        <p:spPr>
          <a:xfrm>
            <a:off x="5158842" y="3723273"/>
            <a:ext cx="1306660"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Transaction Overview</a:t>
            </a:r>
          </a:p>
        </p:txBody>
      </p:sp>
      <p:sp>
        <p:nvSpPr>
          <p:cNvPr id="95" name="Rectangle 94">
            <a:extLst>
              <a:ext uri="{FF2B5EF4-FFF2-40B4-BE49-F238E27FC236}">
                <a16:creationId xmlns:a16="http://schemas.microsoft.com/office/drawing/2014/main" id="{DEF62701-45EB-4336-89AB-18220693FC66}"/>
              </a:ext>
            </a:extLst>
          </p:cNvPr>
          <p:cNvSpPr/>
          <p:nvPr/>
        </p:nvSpPr>
        <p:spPr>
          <a:xfrm>
            <a:off x="6481601" y="4764097"/>
            <a:ext cx="2885916"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rPr>
              <a:t>Needs assessment and investor’s / company’s ability to address key concerns to achieve anticipated growth</a:t>
            </a:r>
          </a:p>
        </p:txBody>
      </p:sp>
      <p:sp>
        <p:nvSpPr>
          <p:cNvPr id="96" name="Rectangle 95">
            <a:extLst>
              <a:ext uri="{FF2B5EF4-FFF2-40B4-BE49-F238E27FC236}">
                <a16:creationId xmlns:a16="http://schemas.microsoft.com/office/drawing/2014/main" id="{B3480CAB-B49C-49E4-8B53-59803D2524AD}"/>
              </a:ext>
            </a:extLst>
          </p:cNvPr>
          <p:cNvSpPr/>
          <p:nvPr/>
        </p:nvSpPr>
        <p:spPr>
          <a:xfrm>
            <a:off x="5158843" y="4764097"/>
            <a:ext cx="1288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rPr>
              <a:t>Post Investment Support</a:t>
            </a:r>
          </a:p>
        </p:txBody>
      </p:sp>
      <p:sp>
        <p:nvSpPr>
          <p:cNvPr id="97" name="Rectangle 96">
            <a:extLst>
              <a:ext uri="{FF2B5EF4-FFF2-40B4-BE49-F238E27FC236}">
                <a16:creationId xmlns:a16="http://schemas.microsoft.com/office/drawing/2014/main" id="{356F0124-C57B-4883-BC2F-6FF393A99D24}"/>
              </a:ext>
            </a:extLst>
          </p:cNvPr>
          <p:cNvSpPr/>
          <p:nvPr/>
        </p:nvSpPr>
        <p:spPr>
          <a:xfrm>
            <a:off x="6481601" y="1641625"/>
            <a:ext cx="2885916" cy="8579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500" dirty="0">
                <a:solidFill>
                  <a:schemeClr val="bg1">
                    <a:lumMod val="65000"/>
                  </a:schemeClr>
                </a:solidFill>
              </a:rPr>
              <a:t>Soundness of theory of change and ability to deliver impact; alignment with investor’s impact thesis</a:t>
            </a:r>
          </a:p>
        </p:txBody>
      </p:sp>
      <p:sp>
        <p:nvSpPr>
          <p:cNvPr id="98" name="Rectangle 97">
            <a:extLst>
              <a:ext uri="{FF2B5EF4-FFF2-40B4-BE49-F238E27FC236}">
                <a16:creationId xmlns:a16="http://schemas.microsoft.com/office/drawing/2014/main" id="{1204EEA4-7695-4A4A-BB0D-20F0CC035EFD}"/>
              </a:ext>
            </a:extLst>
          </p:cNvPr>
          <p:cNvSpPr/>
          <p:nvPr/>
        </p:nvSpPr>
        <p:spPr>
          <a:xfrm>
            <a:off x="5158843" y="1641625"/>
            <a:ext cx="1288836" cy="8579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65000"/>
                  </a:schemeClr>
                </a:solidFill>
                <a:latin typeface="+mj-lt"/>
                <a:cs typeface="Segoe UI" panose="020B0502040204020203" pitchFamily="34" charset="0"/>
              </a:rPr>
              <a:t>Social Impact</a:t>
            </a:r>
          </a:p>
        </p:txBody>
      </p:sp>
      <p:pic>
        <p:nvPicPr>
          <p:cNvPr id="75" name="Graphic 74" descr="Checkmark">
            <a:extLst>
              <a:ext uri="{FF2B5EF4-FFF2-40B4-BE49-F238E27FC236}">
                <a16:creationId xmlns:a16="http://schemas.microsoft.com/office/drawing/2014/main" id="{E5FC81CC-8B0C-463A-BB5D-BC1DB2868FE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78037" y="1671730"/>
            <a:ext cx="349029" cy="349029"/>
          </a:xfrm>
          <a:prstGeom prst="rect">
            <a:avLst/>
          </a:prstGeom>
        </p:spPr>
      </p:pic>
      <p:grpSp>
        <p:nvGrpSpPr>
          <p:cNvPr id="90" name="Group 89">
            <a:extLst>
              <a:ext uri="{FF2B5EF4-FFF2-40B4-BE49-F238E27FC236}">
                <a16:creationId xmlns:a16="http://schemas.microsoft.com/office/drawing/2014/main" id="{E33BD5ED-29B2-44A5-B42F-5F098BC113A0}"/>
              </a:ext>
            </a:extLst>
          </p:cNvPr>
          <p:cNvGrpSpPr/>
          <p:nvPr/>
        </p:nvGrpSpPr>
        <p:grpSpPr>
          <a:xfrm>
            <a:off x="235074" y="1690851"/>
            <a:ext cx="365825" cy="253605"/>
            <a:chOff x="989288" y="1485273"/>
            <a:chExt cx="439500" cy="355479"/>
          </a:xfrm>
        </p:grpSpPr>
        <p:sp>
          <p:nvSpPr>
            <p:cNvPr id="91" name="Isosceles Triangle 90">
              <a:extLst>
                <a:ext uri="{FF2B5EF4-FFF2-40B4-BE49-F238E27FC236}">
                  <a16:creationId xmlns:a16="http://schemas.microsoft.com/office/drawing/2014/main" id="{DBC50239-7488-4CDA-9A8A-68C52A8B7335}"/>
                </a:ext>
              </a:extLst>
            </p:cNvPr>
            <p:cNvSpPr/>
            <p:nvPr/>
          </p:nvSpPr>
          <p:spPr>
            <a:xfrm>
              <a:off x="989288" y="1485273"/>
              <a:ext cx="439500" cy="355479"/>
            </a:xfrm>
            <a:prstGeom prst="triangl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grpSp>
          <p:nvGrpSpPr>
            <p:cNvPr id="92" name="Group 91">
              <a:extLst>
                <a:ext uri="{FF2B5EF4-FFF2-40B4-BE49-F238E27FC236}">
                  <a16:creationId xmlns:a16="http://schemas.microsoft.com/office/drawing/2014/main" id="{3EA1A83F-A5AC-4C34-B4B9-C701E42F8421}"/>
                </a:ext>
              </a:extLst>
            </p:cNvPr>
            <p:cNvGrpSpPr/>
            <p:nvPr/>
          </p:nvGrpSpPr>
          <p:grpSpPr>
            <a:xfrm>
              <a:off x="1169752" y="1596872"/>
              <a:ext cx="78576" cy="222427"/>
              <a:chOff x="-1588715" y="4078982"/>
              <a:chExt cx="298395" cy="698072"/>
            </a:xfrm>
            <a:solidFill>
              <a:srgbClr val="FF0000"/>
            </a:solidFill>
          </p:grpSpPr>
          <p:sp>
            <p:nvSpPr>
              <p:cNvPr id="93" name="Oval 9">
                <a:extLst>
                  <a:ext uri="{FF2B5EF4-FFF2-40B4-BE49-F238E27FC236}">
                    <a16:creationId xmlns:a16="http://schemas.microsoft.com/office/drawing/2014/main" id="{2C840681-CD9B-400B-9F06-1A2AD1A57843}"/>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sp>
            <p:nvSpPr>
              <p:cNvPr id="94" name="Oval 93">
                <a:extLst>
                  <a:ext uri="{FF2B5EF4-FFF2-40B4-BE49-F238E27FC236}">
                    <a16:creationId xmlns:a16="http://schemas.microsoft.com/office/drawing/2014/main" id="{88AB3F30-F46C-4618-BB7B-235091122B27}"/>
                  </a:ext>
                </a:extLst>
              </p:cNvPr>
              <p:cNvSpPr/>
              <p:nvPr/>
            </p:nvSpPr>
            <p:spPr>
              <a:xfrm>
                <a:off x="-1514117" y="4614494"/>
                <a:ext cx="149198" cy="162560"/>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tx1">
                      <a:lumMod val="50000"/>
                    </a:schemeClr>
                  </a:solidFill>
                </a:endParaRPr>
              </a:p>
            </p:txBody>
          </p:sp>
        </p:grpSp>
      </p:grpSp>
      <p:grpSp>
        <p:nvGrpSpPr>
          <p:cNvPr id="77" name="Group 76">
            <a:extLst>
              <a:ext uri="{FF2B5EF4-FFF2-40B4-BE49-F238E27FC236}">
                <a16:creationId xmlns:a16="http://schemas.microsoft.com/office/drawing/2014/main" id="{29EED8B9-27BA-431D-AED4-C33A13BDACF9}"/>
              </a:ext>
            </a:extLst>
          </p:cNvPr>
          <p:cNvGrpSpPr/>
          <p:nvPr/>
        </p:nvGrpSpPr>
        <p:grpSpPr>
          <a:xfrm>
            <a:off x="235074" y="2682449"/>
            <a:ext cx="365825" cy="253605"/>
            <a:chOff x="989288" y="1485273"/>
            <a:chExt cx="439500" cy="355479"/>
          </a:xfrm>
        </p:grpSpPr>
        <p:sp>
          <p:nvSpPr>
            <p:cNvPr id="83" name="Isosceles Triangle 82">
              <a:extLst>
                <a:ext uri="{FF2B5EF4-FFF2-40B4-BE49-F238E27FC236}">
                  <a16:creationId xmlns:a16="http://schemas.microsoft.com/office/drawing/2014/main" id="{5A1DE688-025F-4C79-A721-AB1A329E0205}"/>
                </a:ext>
              </a:extLst>
            </p:cNvPr>
            <p:cNvSpPr/>
            <p:nvPr/>
          </p:nvSpPr>
          <p:spPr>
            <a:xfrm>
              <a:off x="989288" y="1485273"/>
              <a:ext cx="439500" cy="355479"/>
            </a:xfrm>
            <a:prstGeom prst="triangl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nvGrpSpPr>
            <p:cNvPr id="88" name="Group 87">
              <a:extLst>
                <a:ext uri="{FF2B5EF4-FFF2-40B4-BE49-F238E27FC236}">
                  <a16:creationId xmlns:a16="http://schemas.microsoft.com/office/drawing/2014/main" id="{CF29BBA3-8B70-4F63-A8E3-72241CF807B6}"/>
                </a:ext>
              </a:extLst>
            </p:cNvPr>
            <p:cNvGrpSpPr/>
            <p:nvPr/>
          </p:nvGrpSpPr>
          <p:grpSpPr>
            <a:xfrm>
              <a:off x="1169752" y="1596872"/>
              <a:ext cx="78576" cy="222427"/>
              <a:chOff x="-1588715" y="4078982"/>
              <a:chExt cx="298395" cy="698072"/>
            </a:xfrm>
            <a:solidFill>
              <a:srgbClr val="FF0000"/>
            </a:solidFill>
          </p:grpSpPr>
          <p:sp>
            <p:nvSpPr>
              <p:cNvPr id="99" name="Oval 9">
                <a:extLst>
                  <a:ext uri="{FF2B5EF4-FFF2-40B4-BE49-F238E27FC236}">
                    <a16:creationId xmlns:a16="http://schemas.microsoft.com/office/drawing/2014/main" id="{653F556D-539D-4C4D-9651-C88F70BC066F}"/>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sp>
            <p:nvSpPr>
              <p:cNvPr id="100" name="Oval 99">
                <a:extLst>
                  <a:ext uri="{FF2B5EF4-FFF2-40B4-BE49-F238E27FC236}">
                    <a16:creationId xmlns:a16="http://schemas.microsoft.com/office/drawing/2014/main" id="{23241376-929D-413B-B395-A8D394B5CA34}"/>
                  </a:ext>
                </a:extLst>
              </p:cNvPr>
              <p:cNvSpPr/>
              <p:nvPr/>
            </p:nvSpPr>
            <p:spPr>
              <a:xfrm>
                <a:off x="-1514117" y="4614494"/>
                <a:ext cx="149198" cy="162560"/>
              </a:xfrm>
              <a:prstGeom prst="ellipse">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grpSp>
      <p:grpSp>
        <p:nvGrpSpPr>
          <p:cNvPr id="101" name="Group 100">
            <a:extLst>
              <a:ext uri="{FF2B5EF4-FFF2-40B4-BE49-F238E27FC236}">
                <a16:creationId xmlns:a16="http://schemas.microsoft.com/office/drawing/2014/main" id="{456F9B8E-D81D-44B5-A31F-E19ACA4910D2}"/>
              </a:ext>
            </a:extLst>
          </p:cNvPr>
          <p:cNvGrpSpPr/>
          <p:nvPr/>
        </p:nvGrpSpPr>
        <p:grpSpPr>
          <a:xfrm>
            <a:off x="4769638" y="2682449"/>
            <a:ext cx="365825" cy="253605"/>
            <a:chOff x="989288" y="1485273"/>
            <a:chExt cx="439500" cy="355479"/>
          </a:xfrm>
        </p:grpSpPr>
        <p:sp>
          <p:nvSpPr>
            <p:cNvPr id="102" name="Isosceles Triangle 101">
              <a:extLst>
                <a:ext uri="{FF2B5EF4-FFF2-40B4-BE49-F238E27FC236}">
                  <a16:creationId xmlns:a16="http://schemas.microsoft.com/office/drawing/2014/main" id="{47E6FB98-D7AD-414F-BAD1-AAD73315AA98}"/>
                </a:ext>
              </a:extLst>
            </p:cNvPr>
            <p:cNvSpPr/>
            <p:nvPr/>
          </p:nvSpPr>
          <p:spPr>
            <a:xfrm>
              <a:off x="989288" y="1485273"/>
              <a:ext cx="439500" cy="355479"/>
            </a:xfrm>
            <a:prstGeom prst="triangl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nvGrpSpPr>
            <p:cNvPr id="103" name="Group 102">
              <a:extLst>
                <a:ext uri="{FF2B5EF4-FFF2-40B4-BE49-F238E27FC236}">
                  <a16:creationId xmlns:a16="http://schemas.microsoft.com/office/drawing/2014/main" id="{2E798C66-9191-4274-8E9B-F06EA5B82597}"/>
                </a:ext>
              </a:extLst>
            </p:cNvPr>
            <p:cNvGrpSpPr/>
            <p:nvPr/>
          </p:nvGrpSpPr>
          <p:grpSpPr>
            <a:xfrm>
              <a:off x="1169752" y="1596872"/>
              <a:ext cx="78576" cy="222427"/>
              <a:chOff x="-1588715" y="4078982"/>
              <a:chExt cx="298395" cy="698072"/>
            </a:xfrm>
            <a:solidFill>
              <a:srgbClr val="FF0000"/>
            </a:solidFill>
          </p:grpSpPr>
          <p:sp>
            <p:nvSpPr>
              <p:cNvPr id="104" name="Oval 9">
                <a:extLst>
                  <a:ext uri="{FF2B5EF4-FFF2-40B4-BE49-F238E27FC236}">
                    <a16:creationId xmlns:a16="http://schemas.microsoft.com/office/drawing/2014/main" id="{CD481841-06FB-4603-A725-044EE3421E8C}"/>
                  </a:ext>
                </a:extLst>
              </p:cNvPr>
              <p:cNvSpPr/>
              <p:nvPr/>
            </p:nvSpPr>
            <p:spPr>
              <a:xfrm>
                <a:off x="-1588715" y="4078982"/>
                <a:ext cx="298395" cy="481745"/>
              </a:xfrm>
              <a:custGeom>
                <a:avLst/>
                <a:gdLst>
                  <a:gd name="connsiteX0" fmla="*/ 0 w 436880"/>
                  <a:gd name="connsiteY0" fmla="*/ 228600 h 457200"/>
                  <a:gd name="connsiteX1" fmla="*/ 218440 w 436880"/>
                  <a:gd name="connsiteY1" fmla="*/ 0 h 457200"/>
                  <a:gd name="connsiteX2" fmla="*/ 436880 w 436880"/>
                  <a:gd name="connsiteY2" fmla="*/ 228600 h 457200"/>
                  <a:gd name="connsiteX3" fmla="*/ 218440 w 436880"/>
                  <a:gd name="connsiteY3" fmla="*/ 457200 h 457200"/>
                  <a:gd name="connsiteX4" fmla="*/ 0 w 436880"/>
                  <a:gd name="connsiteY4" fmla="*/ 228600 h 457200"/>
                  <a:gd name="connsiteX0" fmla="*/ 180 w 437060"/>
                  <a:gd name="connsiteY0" fmla="*/ 228600 h 853440"/>
                  <a:gd name="connsiteX1" fmla="*/ 218620 w 437060"/>
                  <a:gd name="connsiteY1" fmla="*/ 0 h 853440"/>
                  <a:gd name="connsiteX2" fmla="*/ 437060 w 437060"/>
                  <a:gd name="connsiteY2" fmla="*/ 228600 h 853440"/>
                  <a:gd name="connsiteX3" fmla="*/ 249100 w 437060"/>
                  <a:gd name="connsiteY3" fmla="*/ 853440 h 853440"/>
                  <a:gd name="connsiteX4" fmla="*/ 180 w 437060"/>
                  <a:gd name="connsiteY4" fmla="*/ 228600 h 853440"/>
                  <a:gd name="connsiteX0" fmla="*/ 0 w 436880"/>
                  <a:gd name="connsiteY0" fmla="*/ 228600 h 853440"/>
                  <a:gd name="connsiteX1" fmla="*/ 218440 w 436880"/>
                  <a:gd name="connsiteY1" fmla="*/ 0 h 853440"/>
                  <a:gd name="connsiteX2" fmla="*/ 436880 w 436880"/>
                  <a:gd name="connsiteY2" fmla="*/ 228600 h 853440"/>
                  <a:gd name="connsiteX3" fmla="*/ 218440 w 436880"/>
                  <a:gd name="connsiteY3" fmla="*/ 853440 h 853440"/>
                  <a:gd name="connsiteX4" fmla="*/ 0 w 436880"/>
                  <a:gd name="connsiteY4" fmla="*/ 22860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80" h="853440">
                    <a:moveTo>
                      <a:pt x="0" y="228600"/>
                    </a:moveTo>
                    <a:cubicBezTo>
                      <a:pt x="0" y="86360"/>
                      <a:pt x="97799" y="0"/>
                      <a:pt x="218440" y="0"/>
                    </a:cubicBezTo>
                    <a:cubicBezTo>
                      <a:pt x="339081" y="0"/>
                      <a:pt x="436880" y="102348"/>
                      <a:pt x="436880" y="228600"/>
                    </a:cubicBezTo>
                    <a:cubicBezTo>
                      <a:pt x="436880" y="354852"/>
                      <a:pt x="339081" y="853440"/>
                      <a:pt x="218440" y="853440"/>
                    </a:cubicBezTo>
                    <a:cubicBezTo>
                      <a:pt x="97799" y="853440"/>
                      <a:pt x="0" y="370840"/>
                      <a:pt x="0" y="228600"/>
                    </a:cubicBezTo>
                    <a:close/>
                  </a:path>
                </a:pathLst>
              </a:cu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sp>
            <p:nvSpPr>
              <p:cNvPr id="105" name="Oval 104">
                <a:extLst>
                  <a:ext uri="{FF2B5EF4-FFF2-40B4-BE49-F238E27FC236}">
                    <a16:creationId xmlns:a16="http://schemas.microsoft.com/office/drawing/2014/main" id="{B2BB4E2F-17EE-4830-9D22-032B9DE436C2}"/>
                  </a:ext>
                </a:extLst>
              </p:cNvPr>
              <p:cNvSpPr/>
              <p:nvPr/>
            </p:nvSpPr>
            <p:spPr>
              <a:xfrm>
                <a:off x="-1514117" y="4614494"/>
                <a:ext cx="149198" cy="162560"/>
              </a:xfrm>
              <a:prstGeom prst="ellipse">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b="1" dirty="0">
                  <a:solidFill>
                    <a:schemeClr val="accent5"/>
                  </a:solidFill>
                </a:endParaRPr>
              </a:p>
            </p:txBody>
          </p:sp>
        </p:grpSp>
      </p:grpSp>
    </p:spTree>
    <p:extLst>
      <p:ext uri="{BB962C8B-B14F-4D97-AF65-F5344CB8AC3E}">
        <p14:creationId xmlns:p14="http://schemas.microsoft.com/office/powerpoint/2010/main" val="24895294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26519</TotalTime>
  <Words>5206</Words>
  <Application>Microsoft Office PowerPoint</Application>
  <PresentationFormat>A4 Paper (210x297 mm)</PresentationFormat>
  <Paragraphs>622</Paragraphs>
  <Slides>48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Century Gothic</vt:lpstr>
      <vt:lpstr>Segoe UI</vt:lpstr>
      <vt:lpstr>Gallery</vt:lpstr>
      <vt:lpstr>TRAIN Due diligence Platform</vt:lpstr>
      <vt:lpstr>This report is intended to provide guidelines on due diligence to facilitate decision making by investors</vt:lpstr>
      <vt:lpstr>Table of contents</vt:lpstr>
      <vt:lpstr>[Company name] Due diligence Report</vt:lpstr>
      <vt:lpstr>PowerPoint Presentation</vt:lpstr>
      <vt:lpstr>Overview of due diligence scope and disclaimers</vt:lpstr>
      <vt:lpstr>PowerPoint Presentation</vt:lpstr>
      <vt:lpstr>[Investment overview, key highlights and due diligence focus areas]</vt:lpstr>
      <vt:lpstr>[Business operations summary and risk assessment]</vt:lpstr>
      <vt:lpstr>PowerPoint Presentation</vt:lpstr>
      <vt:lpstr>Introduce the business, providing a high-level overview of traction, current operations and business model</vt:lpstr>
      <vt:lpstr>Discuss the company’s products and services, key customer segments and their contribution to revenue</vt:lpstr>
      <vt:lpstr>Assess effectiveness of the company’s sales and marketing strategies and customer management processes</vt:lpstr>
      <vt:lpstr>Outline how products are developed, discuss capacity and highlight opportunities to increase output and efficiency</vt:lpstr>
      <vt:lpstr>Analyze supply chain processes to understand engagement terms and highlight risks associated with supply &amp; distribution</vt:lpstr>
      <vt:lpstr>Sample slide layout: [Brief on company growth since incorporation, capturing key milestones to date]</vt:lpstr>
      <vt:lpstr>PowerPoint Presentation</vt:lpstr>
      <vt:lpstr>Evaluate effectiveness of the organization structure, identifying key gaps and adjustments required for growth</vt:lpstr>
      <vt:lpstr>Assess management’s mindset and track record, and determine if the team is suited to drive further growth (I)</vt:lpstr>
      <vt:lpstr>Assess management’s mindset and track record, and determine if the team is suited to drive further growth (II)</vt:lpstr>
      <vt:lpstr>Sample slide layout: [Overview of company organogram, calling out total headcount and highlighting key gaps]</vt:lpstr>
      <vt:lpstr>PowerPoint Presentation</vt:lpstr>
      <vt:lpstr>Analyze key aspects of the market, including macro-level influencers, market size and demand</vt:lpstr>
      <vt:lpstr>Map the company’s performance against competitors to determine advantage and achievable market share</vt:lpstr>
      <vt:lpstr>Sample slide layout: [Country description with key opportunities or risks e.g. strong or declining economic performance]</vt:lpstr>
      <vt:lpstr>PowerPoint Presentation</vt:lpstr>
      <vt:lpstr>Review the company’s growth plan and determine feasibility based on internal capabilities versus constraints</vt:lpstr>
      <vt:lpstr>Sample slide layout: [Summary of growth opportunities within the business as seen by management]</vt:lpstr>
      <vt:lpstr>PowerPoint Presentation</vt:lpstr>
      <vt:lpstr>Assess effectiveness of financial controls and processes and review historical performance to understand growth drivers</vt:lpstr>
      <vt:lpstr>Evaluate health of the company’s balance sheet using key ratios, and analyze debt management</vt:lpstr>
      <vt:lpstr>Review cash flows to determine working capital needs and risk, and understand drivers of projected growth</vt:lpstr>
      <vt:lpstr>Assess feasibility of projected performance based on internal and external factors and determine true cash need</vt:lpstr>
      <vt:lpstr>PowerPoint Presentation</vt:lpstr>
      <vt:lpstr>Sample slide layout: [Summarized findings from P&amp;L to determine viability of business based on performance]</vt:lpstr>
      <vt:lpstr>PowerPoint Presentation</vt:lpstr>
      <vt:lpstr>Determine if impact is core to the business, evaluate potential for scale, and review metrics to track performance</vt:lpstr>
      <vt:lpstr>Sample slide layout: [Overview of impact story, highlighting if impact is core in the business and aligned with investor]</vt:lpstr>
      <vt:lpstr>PowerPoint Presentation</vt:lpstr>
      <vt:lpstr>Assess legal compliance, company shareholding, and internal governance structures</vt:lpstr>
      <vt:lpstr>Review compliance for specialized regulations on tax, intellectual property, environment and human resources</vt:lpstr>
      <vt:lpstr>Sample slide layout: [Conclusion on company exposure to risks due to registration validity and other documentation]</vt:lpstr>
      <vt:lpstr>PowerPoint Presentation</vt:lpstr>
      <vt:lpstr>Discuss potential deal terms to determine investor fit, and similar investments in industry to determine potential exits</vt:lpstr>
      <vt:lpstr>Sample slide layout: [Summary of deal terms and conclusion on investor fit based on proposed transaction terms]</vt:lpstr>
      <vt:lpstr>PowerPoint Presentation</vt:lpstr>
      <vt:lpstr>Summarize key risks across the business, highlighting potential mitigation strategies</vt:lpstr>
      <vt:lpstr>Sample slide layout: [Assessment of key risks and mitigation strategy]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 Due Diligence Platform</dc:title>
  <dc:creator>Open Capital Group</dc:creator>
  <cp:lastModifiedBy>Duda Cardoso</cp:lastModifiedBy>
  <cp:revision>3527</cp:revision>
  <dcterms:created xsi:type="dcterms:W3CDTF">2017-11-14T14:29:15Z</dcterms:created>
  <dcterms:modified xsi:type="dcterms:W3CDTF">2019-10-02T12:59:12Z</dcterms:modified>
</cp:coreProperties>
</file>